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79" r:id="rId2"/>
    <p:sldId id="257" r:id="rId3"/>
    <p:sldId id="259" r:id="rId4"/>
    <p:sldId id="266" r:id="rId5"/>
    <p:sldId id="267" r:id="rId6"/>
    <p:sldId id="268" r:id="rId7"/>
    <p:sldId id="263" r:id="rId8"/>
    <p:sldId id="269" r:id="rId9"/>
    <p:sldId id="270" r:id="rId10"/>
    <p:sldId id="271" r:id="rId11"/>
    <p:sldId id="272" r:id="rId12"/>
    <p:sldId id="273" r:id="rId13"/>
    <p:sldId id="276" r:id="rId14"/>
    <p:sldId id="277" r:id="rId15"/>
    <p:sldId id="282" r:id="rId16"/>
    <p:sldId id="281" r:id="rId17"/>
    <p:sldId id="301" r:id="rId18"/>
    <p:sldId id="283" r:id="rId19"/>
    <p:sldId id="295" r:id="rId20"/>
    <p:sldId id="296" r:id="rId21"/>
    <p:sldId id="278" r:id="rId22"/>
    <p:sldId id="294" r:id="rId23"/>
    <p:sldId id="275" r:id="rId24"/>
    <p:sldId id="289" r:id="rId25"/>
    <p:sldId id="290" r:id="rId26"/>
    <p:sldId id="310" r:id="rId27"/>
    <p:sldId id="291" r:id="rId28"/>
    <p:sldId id="307" r:id="rId29"/>
    <p:sldId id="274" r:id="rId30"/>
    <p:sldId id="298" r:id="rId31"/>
    <p:sldId id="304" r:id="rId32"/>
    <p:sldId id="305" r:id="rId33"/>
    <p:sldId id="306" r:id="rId34"/>
    <p:sldId id="299" r:id="rId35"/>
    <p:sldId id="302" r:id="rId36"/>
    <p:sldId id="303" r:id="rId37"/>
    <p:sldId id="308" r:id="rId38"/>
    <p:sldId id="309" r:id="rId39"/>
    <p:sldId id="293" r:id="rId40"/>
    <p:sldId id="261" r:id="rId41"/>
    <p:sldId id="285" r:id="rId42"/>
    <p:sldId id="286" r:id="rId43"/>
    <p:sldId id="287" r:id="rId44"/>
    <p:sldId id="288"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varScale="1">
        <p:scale>
          <a:sx n="62" d="100"/>
          <a:sy n="62" d="100"/>
        </p:scale>
        <p:origin x="-81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96"/>
    </p:cViewPr>
  </p:sorterViewPr>
  <p:notesViewPr>
    <p:cSldViewPr>
      <p:cViewPr varScale="1">
        <p:scale>
          <a:sx n="50" d="100"/>
          <a:sy n="50" d="100"/>
        </p:scale>
        <p:origin x="-2012" y="-6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B677C1-0487-4293-B427-E10DB38CA59E}" type="datetimeFigureOut">
              <a:rPr lang="en-US" smtClean="0"/>
              <a:pPr/>
              <a:t>12/4/2015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E6C171-3F2D-47CF-9061-8BC37AA354E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CDC WONDER http://wonder.cdc.gov/mcd-icd10.html</a:t>
            </a:r>
          </a:p>
        </p:txBody>
      </p:sp>
      <p:sp>
        <p:nvSpPr>
          <p:cNvPr id="4" name="Slide Number Placeholder 3"/>
          <p:cNvSpPr>
            <a:spLocks noGrp="1"/>
          </p:cNvSpPr>
          <p:nvPr>
            <p:ph type="sldNum" sz="quarter" idx="10"/>
          </p:nvPr>
        </p:nvSpPr>
        <p:spPr/>
        <p:txBody>
          <a:bodyPr/>
          <a:lstStyle/>
          <a:p>
            <a:fld id="{5CE6C171-3F2D-47CF-9061-8BC37AA354E5}"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CDC WONDER http://wonder.cdc.gov/mcd-icd10.html</a:t>
            </a:r>
          </a:p>
        </p:txBody>
      </p:sp>
      <p:sp>
        <p:nvSpPr>
          <p:cNvPr id="4" name="Slide Number Placeholder 3"/>
          <p:cNvSpPr>
            <a:spLocks noGrp="1"/>
          </p:cNvSpPr>
          <p:nvPr>
            <p:ph type="sldNum" sz="quarter" idx="10"/>
          </p:nvPr>
        </p:nvSpPr>
        <p:spPr/>
        <p:txBody>
          <a:bodyPr/>
          <a:lstStyle/>
          <a:p>
            <a:fld id="{5CE6C171-3F2D-47CF-9061-8BC37AA354E5}"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https://www.drugabuse.gov/about-nida/legislative-activities/testimony-to-congress/2015/americas-addiction-to-opioids-heroin-prescription-drug-abuse</a:t>
            </a:r>
            <a:endParaRPr lang="en-US" dirty="0"/>
          </a:p>
        </p:txBody>
      </p:sp>
      <p:sp>
        <p:nvSpPr>
          <p:cNvPr id="4" name="Slide Number Placeholder 3"/>
          <p:cNvSpPr>
            <a:spLocks noGrp="1"/>
          </p:cNvSpPr>
          <p:nvPr>
            <p:ph type="sldNum" sz="quarter" idx="10"/>
          </p:nvPr>
        </p:nvSpPr>
        <p:spPr/>
        <p:txBody>
          <a:bodyPr/>
          <a:lstStyle/>
          <a:p>
            <a:fld id="{5CE6C171-3F2D-47CF-9061-8BC37AA354E5}"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CDC WONDER http://wonder.cdc.gov/mcd-icd10.html</a:t>
            </a:r>
          </a:p>
          <a:p>
            <a:r>
              <a:rPr lang="en-US" dirty="0" smtClean="0"/>
              <a:t>NSDUH</a:t>
            </a:r>
            <a:r>
              <a:rPr lang="en-US" baseline="0" dirty="0" smtClean="0"/>
              <a:t> http://www.icpsr.umich.edu/icpsrweb/ICPSR/series/64</a:t>
            </a:r>
            <a:endParaRPr lang="en-US" dirty="0" smtClean="0"/>
          </a:p>
          <a:p>
            <a:r>
              <a:rPr lang="en-US" dirty="0" smtClean="0"/>
              <a:t>TEDS-A</a:t>
            </a:r>
            <a:r>
              <a:rPr lang="en-US" baseline="0" dirty="0" smtClean="0"/>
              <a:t> http://www.icpsr.umich.edu/icpsrweb/ICPSR/series/00056</a:t>
            </a:r>
            <a:endParaRPr lang="en-US" dirty="0"/>
          </a:p>
        </p:txBody>
      </p:sp>
      <p:sp>
        <p:nvSpPr>
          <p:cNvPr id="4" name="Slide Number Placeholder 3"/>
          <p:cNvSpPr>
            <a:spLocks noGrp="1"/>
          </p:cNvSpPr>
          <p:nvPr>
            <p:ph type="sldNum" sz="quarter" idx="10"/>
          </p:nvPr>
        </p:nvSpPr>
        <p:spPr/>
        <p:txBody>
          <a:bodyPr/>
          <a:lstStyle/>
          <a:p>
            <a:fld id="{5CE6C171-3F2D-47CF-9061-8BC37AA354E5}"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CDC WONDER http://wonder.cdc.gov/mcd-icd10.html</a:t>
            </a:r>
          </a:p>
        </p:txBody>
      </p:sp>
      <p:sp>
        <p:nvSpPr>
          <p:cNvPr id="4" name="Slide Number Placeholder 3"/>
          <p:cNvSpPr>
            <a:spLocks noGrp="1"/>
          </p:cNvSpPr>
          <p:nvPr>
            <p:ph type="sldNum" sz="quarter" idx="10"/>
          </p:nvPr>
        </p:nvSpPr>
        <p:spPr/>
        <p:txBody>
          <a:bodyPr/>
          <a:lstStyle/>
          <a:p>
            <a:fld id="{5CE6C171-3F2D-47CF-9061-8BC37AA354E5}"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CDC WONDER http://wonder.cdc.gov/mcd-icd10.html</a:t>
            </a:r>
          </a:p>
        </p:txBody>
      </p:sp>
      <p:sp>
        <p:nvSpPr>
          <p:cNvPr id="4" name="Slide Number Placeholder 3"/>
          <p:cNvSpPr>
            <a:spLocks noGrp="1"/>
          </p:cNvSpPr>
          <p:nvPr>
            <p:ph type="sldNum" sz="quarter" idx="10"/>
          </p:nvPr>
        </p:nvSpPr>
        <p:spPr/>
        <p:txBody>
          <a:bodyPr/>
          <a:lstStyle/>
          <a:p>
            <a:fld id="{5CE6C171-3F2D-47CF-9061-8BC37AA354E5}"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CDC WONDER http://wonder.cdc.gov/mcd-icd10.html</a:t>
            </a:r>
          </a:p>
        </p:txBody>
      </p:sp>
      <p:sp>
        <p:nvSpPr>
          <p:cNvPr id="4" name="Slide Number Placeholder 3"/>
          <p:cNvSpPr>
            <a:spLocks noGrp="1"/>
          </p:cNvSpPr>
          <p:nvPr>
            <p:ph type="sldNum" sz="quarter" idx="10"/>
          </p:nvPr>
        </p:nvSpPr>
        <p:spPr/>
        <p:txBody>
          <a:bodyPr/>
          <a:lstStyle/>
          <a:p>
            <a:fld id="{5CE6C171-3F2D-47CF-9061-8BC37AA354E5}"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http://www.oasas.ny.gov/admed/fyi/herointrend.cfm</a:t>
            </a:r>
          </a:p>
          <a:p>
            <a:r>
              <a:rPr lang="en-US" sz="1200" b="0" i="0" u="none" strike="noStrike" kern="1200" dirty="0" smtClean="0">
                <a:solidFill>
                  <a:schemeClr val="tx1"/>
                </a:solidFill>
                <a:latin typeface="+mn-lt"/>
                <a:ea typeface="+mn-ea"/>
                <a:cs typeface="+mn-cs"/>
              </a:rPr>
              <a:t>http://www.wpunj.edu/uppc/HIDTA.pdf</a:t>
            </a:r>
            <a:r>
              <a:rPr lang="en-US" dirty="0" smtClean="0"/>
              <a:t> </a:t>
            </a:r>
            <a:r>
              <a:rPr lang="en-US" sz="1200" b="0" i="0" u="none" strike="noStrike" kern="1200" dirty="0" smtClean="0">
                <a:solidFill>
                  <a:schemeClr val="tx1"/>
                </a:solidFill>
                <a:latin typeface="+mn-lt"/>
                <a:ea typeface="+mn-ea"/>
                <a:cs typeface="+mn-cs"/>
              </a:rPr>
              <a:t>https://info.publicintelligence.net/DEA-HeroinDMP-2011.pdf</a:t>
            </a:r>
            <a:r>
              <a:rPr lang="en-US" dirty="0" smtClean="0"/>
              <a:t> </a:t>
            </a:r>
            <a:r>
              <a:rPr lang="en-US" sz="1200" b="0" i="0" u="none" strike="noStrike" kern="1200" dirty="0" smtClean="0">
                <a:solidFill>
                  <a:schemeClr val="tx1"/>
                </a:solidFill>
                <a:latin typeface="+mn-lt"/>
                <a:ea typeface="+mn-ea"/>
                <a:cs typeface="+mn-cs"/>
              </a:rPr>
              <a:t>http://www.drugabuse.gov/sites/default/files/newyorkcity2014.pdf</a:t>
            </a:r>
            <a:r>
              <a:rPr lang="en-US" dirty="0" smtClean="0"/>
              <a:t> </a:t>
            </a:r>
            <a:endParaRPr lang="en-US" dirty="0"/>
          </a:p>
        </p:txBody>
      </p:sp>
      <p:sp>
        <p:nvSpPr>
          <p:cNvPr id="4" name="Slide Number Placeholder 3"/>
          <p:cNvSpPr>
            <a:spLocks noGrp="1"/>
          </p:cNvSpPr>
          <p:nvPr>
            <p:ph type="sldNum" sz="quarter" idx="10"/>
          </p:nvPr>
        </p:nvSpPr>
        <p:spPr/>
        <p:txBody>
          <a:bodyPr/>
          <a:lstStyle/>
          <a:p>
            <a:fld id="{5CE6C171-3F2D-47CF-9061-8BC37AA354E5}" type="slidenum">
              <a:rPr lang="en-US" smtClean="0"/>
              <a:pPr/>
              <a:t>25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National Heroin Threat Assessment Summary DEA-DCT-DIR-039-15 APRIL 2015</a:t>
            </a:r>
          </a:p>
          <a:p>
            <a:r>
              <a:rPr lang="en-US" dirty="0" smtClean="0"/>
              <a:t>http://www.dea.gov/divisions/hq/2015/hq052215_National_Heroin_Threat_Assessment_Summary.pdf</a:t>
            </a:r>
          </a:p>
        </p:txBody>
      </p:sp>
      <p:sp>
        <p:nvSpPr>
          <p:cNvPr id="4" name="Slide Number Placeholder 3"/>
          <p:cNvSpPr>
            <a:spLocks noGrp="1"/>
          </p:cNvSpPr>
          <p:nvPr>
            <p:ph type="sldNum" sz="quarter" idx="10"/>
          </p:nvPr>
        </p:nvSpPr>
        <p:spPr/>
        <p:txBody>
          <a:bodyPr/>
          <a:lstStyle/>
          <a:p>
            <a:fld id="{5CE6C171-3F2D-47CF-9061-8BC37AA354E5}" type="slidenum">
              <a:rPr lang="en-US" smtClean="0"/>
              <a:pPr/>
              <a:t>26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E6C171-3F2D-47CF-9061-8BC37AA354E5}" type="slidenum">
              <a:rPr lang="en-US" smtClean="0"/>
              <a:pPr/>
              <a:t>27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2011 Heroin Domestic </a:t>
            </a:r>
            <a:r>
              <a:rPr lang="en-US" smtClean="0"/>
              <a:t>Monitor </a:t>
            </a:r>
            <a:r>
              <a:rPr lang="en-US" smtClean="0"/>
              <a:t>Program</a:t>
            </a:r>
          </a:p>
          <a:p>
            <a:r>
              <a:rPr lang="en-US" smtClean="0"/>
              <a:t>https</a:t>
            </a:r>
            <a:r>
              <a:rPr lang="en-US" dirty="0" smtClean="0"/>
              <a:t>://info.publicintelligence.net/DEA-HeroinDMP-2011.pdf</a:t>
            </a:r>
            <a:endParaRPr lang="en-US" dirty="0"/>
          </a:p>
        </p:txBody>
      </p:sp>
      <p:sp>
        <p:nvSpPr>
          <p:cNvPr id="4" name="Slide Number Placeholder 3"/>
          <p:cNvSpPr>
            <a:spLocks noGrp="1"/>
          </p:cNvSpPr>
          <p:nvPr>
            <p:ph type="sldNum" sz="quarter" idx="10"/>
          </p:nvPr>
        </p:nvSpPr>
        <p:spPr/>
        <p:txBody>
          <a:bodyPr/>
          <a:lstStyle/>
          <a:p>
            <a:fld id="{5CE6C171-3F2D-47CF-9061-8BC37AA354E5}" type="slidenum">
              <a:rPr lang="en-US" smtClean="0"/>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CDC WONDER http://wonder.cdc.gov/mcd-icd10.html</a:t>
            </a:r>
          </a:p>
        </p:txBody>
      </p:sp>
      <p:sp>
        <p:nvSpPr>
          <p:cNvPr id="4" name="Slide Number Placeholder 3"/>
          <p:cNvSpPr>
            <a:spLocks noGrp="1"/>
          </p:cNvSpPr>
          <p:nvPr>
            <p:ph type="sldNum" sz="quarter" idx="10"/>
          </p:nvPr>
        </p:nvSpPr>
        <p:spPr/>
        <p:txBody>
          <a:bodyPr/>
          <a:lstStyle/>
          <a:p>
            <a:fld id="{5CE6C171-3F2D-47CF-9061-8BC37AA354E5}"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Johnson, E. M., Lanier, W. A., Merrill, R. M., Crook, J., </a:t>
            </a:r>
            <a:r>
              <a:rPr lang="en-US" dirty="0" err="1" smtClean="0"/>
              <a:t>Porucznik</a:t>
            </a:r>
            <a:r>
              <a:rPr lang="en-US" dirty="0" smtClean="0"/>
              <a:t>, C. A., Rolfs, R. T., &amp; Sauer, B. (2013). Unintentional prescription opioid-related overdose deaths: description of decedents by next of kin or best contact, Utah, 2008–2009. </a:t>
            </a:r>
            <a:r>
              <a:rPr lang="en-US" i="1" dirty="0" smtClean="0"/>
              <a:t>Journal of general internal medicine</a:t>
            </a:r>
            <a:r>
              <a:rPr lang="en-US" dirty="0" smtClean="0"/>
              <a:t>, </a:t>
            </a:r>
            <a:r>
              <a:rPr lang="en-US" i="1" dirty="0" smtClean="0"/>
              <a:t>28</a:t>
            </a:r>
            <a:r>
              <a:rPr lang="en-US" dirty="0" smtClean="0"/>
              <a:t>(4), 522-529.</a:t>
            </a:r>
          </a:p>
          <a:p>
            <a:r>
              <a:rPr lang="en-US" dirty="0" smtClean="0"/>
              <a:t>http://www.ncbi.nlm.nih.gov/pmc/articles/PMC3599020/</a:t>
            </a:r>
            <a:endParaRPr lang="en-US" dirty="0"/>
          </a:p>
        </p:txBody>
      </p:sp>
      <p:sp>
        <p:nvSpPr>
          <p:cNvPr id="4" name="Slide Number Placeholder 3"/>
          <p:cNvSpPr>
            <a:spLocks noGrp="1"/>
          </p:cNvSpPr>
          <p:nvPr>
            <p:ph type="sldNum" sz="quarter" idx="10"/>
          </p:nvPr>
        </p:nvSpPr>
        <p:spPr/>
        <p:txBody>
          <a:bodyPr/>
          <a:lstStyle/>
          <a:p>
            <a:fld id="{5CE6C171-3F2D-47CF-9061-8BC37AA354E5}" type="slidenum">
              <a:rPr lang="en-US" smtClean="0"/>
              <a:pPr/>
              <a:t>30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Johnson, E. M., Lanier, W. A., Merrill, R. M., Crook, J., </a:t>
            </a:r>
            <a:r>
              <a:rPr lang="en-US" dirty="0" err="1" smtClean="0"/>
              <a:t>Porucznik</a:t>
            </a:r>
            <a:r>
              <a:rPr lang="en-US" dirty="0" smtClean="0"/>
              <a:t>, C. A., Rolfs, R. T., &amp; Sauer, B. (2013). Unintentional prescription opioid-related overdose deaths: description of decedents by next of kin or best contact, Utah, 2008–2009. </a:t>
            </a:r>
            <a:r>
              <a:rPr lang="en-US" i="1" dirty="0" smtClean="0"/>
              <a:t>Journal of general internal medicine</a:t>
            </a:r>
            <a:r>
              <a:rPr lang="en-US" dirty="0" smtClean="0"/>
              <a:t>, </a:t>
            </a:r>
            <a:r>
              <a:rPr lang="en-US" i="1" dirty="0" smtClean="0"/>
              <a:t>28</a:t>
            </a:r>
            <a:r>
              <a:rPr lang="en-US" dirty="0" smtClean="0"/>
              <a:t>(4), 522-529.</a:t>
            </a:r>
          </a:p>
          <a:p>
            <a:r>
              <a:rPr lang="en-US" dirty="0" smtClean="0"/>
              <a:t>http://www.ncbi.nlm.nih.gov/pmc/articles/PMC3599020/</a:t>
            </a:r>
          </a:p>
        </p:txBody>
      </p:sp>
      <p:sp>
        <p:nvSpPr>
          <p:cNvPr id="4" name="Slide Number Placeholder 3"/>
          <p:cNvSpPr>
            <a:spLocks noGrp="1"/>
          </p:cNvSpPr>
          <p:nvPr>
            <p:ph type="sldNum" sz="quarter" idx="10"/>
          </p:nvPr>
        </p:nvSpPr>
        <p:spPr/>
        <p:txBody>
          <a:bodyPr/>
          <a:lstStyle/>
          <a:p>
            <a:fld id="{5CE6C171-3F2D-47CF-9061-8BC37AA354E5}" type="slidenum">
              <a:rPr lang="en-US" smtClean="0"/>
              <a:pPr/>
              <a:t>31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Johnson, E. M., Lanier, W. A., Merrill, R. M., Crook, J., </a:t>
            </a:r>
            <a:r>
              <a:rPr lang="en-US" dirty="0" err="1" smtClean="0"/>
              <a:t>Porucznik</a:t>
            </a:r>
            <a:r>
              <a:rPr lang="en-US" dirty="0" smtClean="0"/>
              <a:t>, C. A., Rolfs, R. T., &amp; Sauer, B. (2013). Unintentional prescription opioid-related overdose deaths: description of decedents by next of kin or best contact, Utah, 2008–2009. </a:t>
            </a:r>
            <a:r>
              <a:rPr lang="en-US" i="1" dirty="0" smtClean="0"/>
              <a:t>Journal of general internal medicine</a:t>
            </a:r>
            <a:r>
              <a:rPr lang="en-US" dirty="0" smtClean="0"/>
              <a:t>, </a:t>
            </a:r>
            <a:r>
              <a:rPr lang="en-US" i="1" dirty="0" smtClean="0"/>
              <a:t>28</a:t>
            </a:r>
            <a:r>
              <a:rPr lang="en-US" dirty="0" smtClean="0"/>
              <a:t>(4), 522-529.</a:t>
            </a:r>
          </a:p>
          <a:p>
            <a:r>
              <a:rPr lang="en-US" dirty="0" smtClean="0"/>
              <a:t>http://www.ncbi.nlm.nih.gov/pmc/articles/PMC3599020/</a:t>
            </a:r>
          </a:p>
        </p:txBody>
      </p:sp>
      <p:sp>
        <p:nvSpPr>
          <p:cNvPr id="4" name="Slide Number Placeholder 3"/>
          <p:cNvSpPr>
            <a:spLocks noGrp="1"/>
          </p:cNvSpPr>
          <p:nvPr>
            <p:ph type="sldNum" sz="quarter" idx="10"/>
          </p:nvPr>
        </p:nvSpPr>
        <p:spPr/>
        <p:txBody>
          <a:bodyPr/>
          <a:lstStyle/>
          <a:p>
            <a:fld id="{5CE6C171-3F2D-47CF-9061-8BC37AA354E5}" type="slidenum">
              <a:rPr lang="en-US" smtClean="0"/>
              <a:pPr/>
              <a:t>32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CDC WONDER http://wonder.cdc.gov/mcd-icd10.html</a:t>
            </a:r>
          </a:p>
        </p:txBody>
      </p:sp>
      <p:sp>
        <p:nvSpPr>
          <p:cNvPr id="4" name="Slide Number Placeholder 3"/>
          <p:cNvSpPr>
            <a:spLocks noGrp="1"/>
          </p:cNvSpPr>
          <p:nvPr>
            <p:ph type="sldNum" sz="quarter" idx="10"/>
          </p:nvPr>
        </p:nvSpPr>
        <p:spPr/>
        <p:txBody>
          <a:bodyPr/>
          <a:lstStyle/>
          <a:p>
            <a:fld id="{5CE6C171-3F2D-47CF-9061-8BC37AA354E5}" type="slidenum">
              <a:rPr lang="en-US" smtClean="0"/>
              <a:pPr/>
              <a:t>33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CDC WONDER http://wonder.cdc.gov/mcd-icd10.html</a:t>
            </a:r>
          </a:p>
          <a:p>
            <a:r>
              <a:rPr lang="en-US" dirty="0" smtClean="0"/>
              <a:t>NSDUH</a:t>
            </a:r>
            <a:r>
              <a:rPr lang="en-US" baseline="0" dirty="0" smtClean="0"/>
              <a:t> http://www.icpsr.umich.edu/icpsrweb/ICPSR/series/64</a:t>
            </a:r>
            <a:endParaRPr lang="en-US" dirty="0"/>
          </a:p>
        </p:txBody>
      </p:sp>
      <p:sp>
        <p:nvSpPr>
          <p:cNvPr id="4" name="Slide Number Placeholder 3"/>
          <p:cNvSpPr>
            <a:spLocks noGrp="1"/>
          </p:cNvSpPr>
          <p:nvPr>
            <p:ph type="sldNum" sz="quarter" idx="10"/>
          </p:nvPr>
        </p:nvSpPr>
        <p:spPr/>
        <p:txBody>
          <a:bodyPr/>
          <a:lstStyle/>
          <a:p>
            <a:fld id="{5CE6C171-3F2D-47CF-9061-8BC37AA354E5}" type="slidenum">
              <a:rPr lang="en-US" smtClean="0"/>
              <a:pPr/>
              <a:t>34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Nation in Pain</a:t>
            </a:r>
            <a:r>
              <a:rPr lang="en-US" baseline="0" dirty="0" smtClean="0"/>
              <a:t> http://lab.express-scripts.com/publications/a-nation-in-pain</a:t>
            </a:r>
            <a:endParaRPr lang="en-US" dirty="0" smtClean="0"/>
          </a:p>
        </p:txBody>
      </p:sp>
      <p:sp>
        <p:nvSpPr>
          <p:cNvPr id="4" name="Slide Number Placeholder 3"/>
          <p:cNvSpPr>
            <a:spLocks noGrp="1"/>
          </p:cNvSpPr>
          <p:nvPr>
            <p:ph type="sldNum" sz="quarter" idx="10"/>
          </p:nvPr>
        </p:nvSpPr>
        <p:spPr/>
        <p:txBody>
          <a:bodyPr/>
          <a:lstStyle/>
          <a:p>
            <a:fld id="{5CE6C171-3F2D-47CF-9061-8BC37AA354E5}" type="slidenum">
              <a:rPr lang="en-US" smtClean="0"/>
              <a:pPr/>
              <a:t>35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CDC WONDER http://wonder.cdc.gov/mcd-icd10.html</a:t>
            </a:r>
            <a:endParaRPr lang="en-US" dirty="0"/>
          </a:p>
        </p:txBody>
      </p:sp>
      <p:sp>
        <p:nvSpPr>
          <p:cNvPr id="4" name="Slide Number Placeholder 3"/>
          <p:cNvSpPr>
            <a:spLocks noGrp="1"/>
          </p:cNvSpPr>
          <p:nvPr>
            <p:ph type="sldNum" sz="quarter" idx="10"/>
          </p:nvPr>
        </p:nvSpPr>
        <p:spPr/>
        <p:txBody>
          <a:bodyPr/>
          <a:lstStyle/>
          <a:p>
            <a:fld id="{5CE6C171-3F2D-47CF-9061-8BC37AA354E5}" type="slidenum">
              <a:rPr lang="en-US" smtClean="0"/>
              <a:pPr/>
              <a:t>36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CDC WONDER http://wonder.cdc.gov/mcd-icd10.html</a:t>
            </a:r>
          </a:p>
        </p:txBody>
      </p:sp>
      <p:sp>
        <p:nvSpPr>
          <p:cNvPr id="4" name="Slide Number Placeholder 3"/>
          <p:cNvSpPr>
            <a:spLocks noGrp="1"/>
          </p:cNvSpPr>
          <p:nvPr>
            <p:ph type="sldNum" sz="quarter" idx="10"/>
          </p:nvPr>
        </p:nvSpPr>
        <p:spPr/>
        <p:txBody>
          <a:bodyPr/>
          <a:lstStyle/>
          <a:p>
            <a:fld id="{5CE6C171-3F2D-47CF-9061-8BC37AA354E5}" type="slidenum">
              <a:rPr lang="en-US" smtClean="0"/>
              <a:pPr/>
              <a:t>37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CDC WONDER http://wonder.cdc.gov/mcd-icd10.html</a:t>
            </a:r>
          </a:p>
        </p:txBody>
      </p:sp>
      <p:sp>
        <p:nvSpPr>
          <p:cNvPr id="4" name="Slide Number Placeholder 3"/>
          <p:cNvSpPr>
            <a:spLocks noGrp="1"/>
          </p:cNvSpPr>
          <p:nvPr>
            <p:ph type="sldNum" sz="quarter" idx="10"/>
          </p:nvPr>
        </p:nvSpPr>
        <p:spPr/>
        <p:txBody>
          <a:bodyPr/>
          <a:lstStyle/>
          <a:p>
            <a:fld id="{5CE6C171-3F2D-47CF-9061-8BC37AA354E5}" type="slidenum">
              <a:rPr lang="en-US" smtClean="0"/>
              <a:pPr/>
              <a:t>38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CDC WONDER http://wonder.cdc.gov/mcd-icd10.html</a:t>
            </a:r>
          </a:p>
        </p:txBody>
      </p:sp>
      <p:sp>
        <p:nvSpPr>
          <p:cNvPr id="4" name="Slide Number Placeholder 3"/>
          <p:cNvSpPr>
            <a:spLocks noGrp="1"/>
          </p:cNvSpPr>
          <p:nvPr>
            <p:ph type="sldNum" sz="quarter" idx="10"/>
          </p:nvPr>
        </p:nvSpPr>
        <p:spPr/>
        <p:txBody>
          <a:bodyPr/>
          <a:lstStyle/>
          <a:p>
            <a:fld id="{5CE6C171-3F2D-47CF-9061-8BC37AA354E5}"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Jones, C. M., Mack, K. A., &amp; </a:t>
            </a:r>
            <a:r>
              <a:rPr lang="en-US" dirty="0" err="1" smtClean="0"/>
              <a:t>Paulozzi</a:t>
            </a:r>
            <a:r>
              <a:rPr lang="en-US" dirty="0" smtClean="0"/>
              <a:t>, L. J. (2013). Pharmaceutical overdose deaths, United States, 2010. </a:t>
            </a:r>
            <a:r>
              <a:rPr lang="en-US" i="1" dirty="0" err="1" smtClean="0"/>
              <a:t>Jama</a:t>
            </a:r>
            <a:r>
              <a:rPr lang="en-US" dirty="0" smtClean="0"/>
              <a:t>, </a:t>
            </a:r>
            <a:r>
              <a:rPr lang="en-US" i="1" dirty="0" smtClean="0"/>
              <a:t>309</a:t>
            </a:r>
            <a:r>
              <a:rPr lang="en-US" dirty="0" smtClean="0"/>
              <a:t>(7), 657-659.</a:t>
            </a:r>
          </a:p>
          <a:p>
            <a:endParaRPr lang="en-US" dirty="0"/>
          </a:p>
        </p:txBody>
      </p:sp>
      <p:sp>
        <p:nvSpPr>
          <p:cNvPr id="4" name="Slide Number Placeholder 3"/>
          <p:cNvSpPr>
            <a:spLocks noGrp="1"/>
          </p:cNvSpPr>
          <p:nvPr>
            <p:ph type="sldNum" sz="quarter" idx="10"/>
          </p:nvPr>
        </p:nvSpPr>
        <p:spPr/>
        <p:txBody>
          <a:bodyPr/>
          <a:lstStyle/>
          <a:p>
            <a:fld id="{5CE6C171-3F2D-47CF-9061-8BC37AA354E5}"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CDC WONDER http://wonder.cdc.gov/mcd-icd10.html</a:t>
            </a:r>
          </a:p>
        </p:txBody>
      </p:sp>
      <p:sp>
        <p:nvSpPr>
          <p:cNvPr id="4" name="Slide Number Placeholder 3"/>
          <p:cNvSpPr>
            <a:spLocks noGrp="1"/>
          </p:cNvSpPr>
          <p:nvPr>
            <p:ph type="sldNum" sz="quarter" idx="10"/>
          </p:nvPr>
        </p:nvSpPr>
        <p:spPr/>
        <p:txBody>
          <a:bodyPr/>
          <a:lstStyle/>
          <a:p>
            <a:fld id="{5CE6C171-3F2D-47CF-9061-8BC37AA354E5}"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CDC WONDER http://wonder.cdc.gov/mcd-icd10.html</a:t>
            </a:r>
          </a:p>
        </p:txBody>
      </p:sp>
      <p:sp>
        <p:nvSpPr>
          <p:cNvPr id="4" name="Slide Number Placeholder 3"/>
          <p:cNvSpPr>
            <a:spLocks noGrp="1"/>
          </p:cNvSpPr>
          <p:nvPr>
            <p:ph type="sldNum" sz="quarter" idx="10"/>
          </p:nvPr>
        </p:nvSpPr>
        <p:spPr/>
        <p:txBody>
          <a:bodyPr/>
          <a:lstStyle/>
          <a:p>
            <a:fld id="{5CE6C171-3F2D-47CF-9061-8BC37AA354E5}"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CDC WONDER http://wonder.cdc.gov/mcd-icd10.html</a:t>
            </a:r>
          </a:p>
        </p:txBody>
      </p:sp>
      <p:sp>
        <p:nvSpPr>
          <p:cNvPr id="4" name="Slide Number Placeholder 3"/>
          <p:cNvSpPr>
            <a:spLocks noGrp="1"/>
          </p:cNvSpPr>
          <p:nvPr>
            <p:ph type="sldNum" sz="quarter" idx="10"/>
          </p:nvPr>
        </p:nvSpPr>
        <p:spPr/>
        <p:txBody>
          <a:bodyPr/>
          <a:lstStyle/>
          <a:p>
            <a:fld id="{5CE6C171-3F2D-47CF-9061-8BC37AA354E5}"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CDC WONDER http://wonder.cdc.gov/mcd-icd10.html</a:t>
            </a:r>
          </a:p>
        </p:txBody>
      </p:sp>
      <p:sp>
        <p:nvSpPr>
          <p:cNvPr id="4" name="Slide Number Placeholder 3"/>
          <p:cNvSpPr>
            <a:spLocks noGrp="1"/>
          </p:cNvSpPr>
          <p:nvPr>
            <p:ph type="sldNum" sz="quarter" idx="10"/>
          </p:nvPr>
        </p:nvSpPr>
        <p:spPr/>
        <p:txBody>
          <a:bodyPr/>
          <a:lstStyle/>
          <a:p>
            <a:fld id="{5CE6C171-3F2D-47CF-9061-8BC37AA354E5}"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CDC WONDER http://wonder.cdc.gov/mcd-icd10.html</a:t>
            </a:r>
          </a:p>
        </p:txBody>
      </p:sp>
      <p:sp>
        <p:nvSpPr>
          <p:cNvPr id="4" name="Slide Number Placeholder 3"/>
          <p:cNvSpPr>
            <a:spLocks noGrp="1"/>
          </p:cNvSpPr>
          <p:nvPr>
            <p:ph type="sldNum" sz="quarter" idx="10"/>
          </p:nvPr>
        </p:nvSpPr>
        <p:spPr/>
        <p:txBody>
          <a:bodyPr/>
          <a:lstStyle/>
          <a:p>
            <a:fld id="{5CE6C171-3F2D-47CF-9061-8BC37AA354E5}"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E8DFF4-A4EF-445B-843F-89CE76992E45}" type="datetimeFigureOut">
              <a:rPr lang="en-US" smtClean="0"/>
              <a:pPr/>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223659-B1E9-4AA9-9080-994DF6CFB03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E8DFF4-A4EF-445B-843F-89CE76992E45}" type="datetimeFigureOut">
              <a:rPr lang="en-US" smtClean="0"/>
              <a:pPr/>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223659-B1E9-4AA9-9080-994DF6CFB03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E8DFF4-A4EF-445B-843F-89CE76992E45}" type="datetimeFigureOut">
              <a:rPr lang="en-US" smtClean="0"/>
              <a:pPr/>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223659-B1E9-4AA9-9080-994DF6CFB03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E8DFF4-A4EF-445B-843F-89CE76992E45}" type="datetimeFigureOut">
              <a:rPr lang="en-US" smtClean="0"/>
              <a:pPr/>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223659-B1E9-4AA9-9080-994DF6CFB03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E8DFF4-A4EF-445B-843F-89CE76992E45}" type="datetimeFigureOut">
              <a:rPr lang="en-US" smtClean="0"/>
              <a:pPr/>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223659-B1E9-4AA9-9080-994DF6CFB03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E8DFF4-A4EF-445B-843F-89CE76992E45}" type="datetimeFigureOut">
              <a:rPr lang="en-US" smtClean="0"/>
              <a:pPr/>
              <a:t>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223659-B1E9-4AA9-9080-994DF6CFB03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E8DFF4-A4EF-445B-843F-89CE76992E45}" type="datetimeFigureOut">
              <a:rPr lang="en-US" smtClean="0"/>
              <a:pPr/>
              <a:t>12/4/2015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223659-B1E9-4AA9-9080-994DF6CFB03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E8DFF4-A4EF-445B-843F-89CE76992E45}" type="datetimeFigureOut">
              <a:rPr lang="en-US" smtClean="0"/>
              <a:pPr/>
              <a:t>12/4/2015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223659-B1E9-4AA9-9080-994DF6CFB03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E8DFF4-A4EF-445B-843F-89CE76992E45}" type="datetimeFigureOut">
              <a:rPr lang="en-US" smtClean="0"/>
              <a:pPr/>
              <a:t>12/4/2015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223659-B1E9-4AA9-9080-994DF6CFB03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E8DFF4-A4EF-445B-843F-89CE76992E45}" type="datetimeFigureOut">
              <a:rPr lang="en-US" smtClean="0"/>
              <a:pPr/>
              <a:t>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223659-B1E9-4AA9-9080-994DF6CFB03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E8DFF4-A4EF-445B-843F-89CE76992E45}" type="datetimeFigureOut">
              <a:rPr lang="en-US" smtClean="0"/>
              <a:pPr/>
              <a:t>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223659-B1E9-4AA9-9080-994DF6CFB03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8DFF4-A4EF-445B-843F-89CE76992E45}" type="datetimeFigureOut">
              <a:rPr lang="en-US" smtClean="0"/>
              <a:pPr/>
              <a:t>12/4/2015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223659-B1E9-4AA9-9080-994DF6CFB03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package17161818181818111.xlsx"/></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package" Target="../embeddings/package22222.xlsx"/><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package" Target="../embeddings/package26333.xlsx"/></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package" Target="../embeddings/package27444.xlsx"/></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Autofit/>
          </a:bodyPr>
          <a:lstStyle/>
          <a:p>
            <a:r>
              <a:rPr lang="en-US" b="1" dirty="0" smtClean="0"/>
              <a:t>The Polydrug Poisoning Epidemic and the Killer Heroin Meme</a:t>
            </a:r>
            <a:endParaRPr lang="en-US" b="1" dirty="0"/>
          </a:p>
        </p:txBody>
      </p:sp>
      <p:pic>
        <p:nvPicPr>
          <p:cNvPr id="38916" name="Picture 4" descr="http://rasica.files.wordpress.com/2012/09/0-1-fear1.jpg?w=547"/>
          <p:cNvPicPr>
            <a:picLocks noChangeAspect="1" noChangeArrowheads="1"/>
          </p:cNvPicPr>
          <p:nvPr/>
        </p:nvPicPr>
        <p:blipFill>
          <a:blip r:embed="rId2" cstate="print"/>
          <a:srcRect l="5860" t="4072" r="6227" b="10433"/>
          <a:stretch>
            <a:fillRect/>
          </a:stretch>
        </p:blipFill>
        <p:spPr bwMode="auto">
          <a:xfrm>
            <a:off x="1066800" y="2286000"/>
            <a:ext cx="2286000" cy="3200400"/>
          </a:xfrm>
          <a:prstGeom prst="rect">
            <a:avLst/>
          </a:prstGeom>
          <a:noFill/>
        </p:spPr>
      </p:pic>
      <p:pic>
        <p:nvPicPr>
          <p:cNvPr id="38918" name="Picture 6" descr="http://www.perwickstrom.com/wp-content/uploads/2014/02/Killer-Heroin.jpg"/>
          <p:cNvPicPr>
            <a:picLocks noChangeAspect="1" noChangeArrowheads="1"/>
          </p:cNvPicPr>
          <p:nvPr/>
        </p:nvPicPr>
        <p:blipFill>
          <a:blip r:embed="rId3" cstate="print"/>
          <a:srcRect/>
          <a:stretch>
            <a:fillRect/>
          </a:stretch>
        </p:blipFill>
        <p:spPr bwMode="auto">
          <a:xfrm>
            <a:off x="3352800" y="2286000"/>
            <a:ext cx="4791018" cy="32004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r>
              <a:rPr lang="en-US" sz="4000" dirty="0" smtClean="0"/>
              <a:t>Do these states actually have low rates of drug mixing or do they have lots of under-reporting of drug mixing deaths? We don’t have any way to know for sure.</a:t>
            </a:r>
            <a:endParaRPr lang="en-US" sz="4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Prescription opioid involved deaths USA 1999-2013</a:t>
            </a:r>
            <a:endParaRPr lang="en-US" dirty="0"/>
          </a:p>
        </p:txBody>
      </p:sp>
      <p:pic>
        <p:nvPicPr>
          <p:cNvPr id="30722" name="Picture 2"/>
          <p:cNvPicPr>
            <a:picLocks noChangeAspect="1" noChangeArrowheads="1"/>
          </p:cNvPicPr>
          <p:nvPr/>
        </p:nvPicPr>
        <p:blipFill>
          <a:blip r:embed="rId3" cstate="print"/>
          <a:srcRect/>
          <a:stretch>
            <a:fillRect/>
          </a:stretch>
        </p:blipFill>
        <p:spPr bwMode="auto">
          <a:xfrm>
            <a:off x="898525" y="1493838"/>
            <a:ext cx="7346950" cy="4297362"/>
          </a:xfrm>
          <a:prstGeom prst="rect">
            <a:avLst/>
          </a:prstGeom>
          <a:noFill/>
          <a:ln w="9525">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Heroin involved deaths USA 1999-2013</a:t>
            </a:r>
            <a:endParaRPr lang="en-US" dirty="0"/>
          </a:p>
        </p:txBody>
      </p:sp>
      <p:pic>
        <p:nvPicPr>
          <p:cNvPr id="31746" name="Picture 2"/>
          <p:cNvPicPr>
            <a:picLocks noChangeAspect="1" noChangeArrowheads="1"/>
          </p:cNvPicPr>
          <p:nvPr/>
        </p:nvPicPr>
        <p:blipFill>
          <a:blip r:embed="rId3" cstate="print"/>
          <a:srcRect/>
          <a:stretch>
            <a:fillRect/>
          </a:stretch>
        </p:blipFill>
        <p:spPr bwMode="auto">
          <a:xfrm>
            <a:off x="898525" y="1265238"/>
            <a:ext cx="7346950" cy="4602162"/>
          </a:xfrm>
          <a:prstGeom prst="rect">
            <a:avLst/>
          </a:prstGeom>
          <a:noFill/>
          <a:ln w="9525">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Percentage of Prescription Opioid involved deaths involving drug mixing 1999-2013</a:t>
            </a:r>
            <a:endParaRPr lang="en-US" sz="3600" dirty="0"/>
          </a:p>
        </p:txBody>
      </p:sp>
      <p:pic>
        <p:nvPicPr>
          <p:cNvPr id="37891" name="Picture 3"/>
          <p:cNvPicPr>
            <a:picLocks noChangeAspect="1" noChangeArrowheads="1"/>
          </p:cNvPicPr>
          <p:nvPr/>
        </p:nvPicPr>
        <p:blipFill>
          <a:blip r:embed="rId3" cstate="print"/>
          <a:srcRect/>
          <a:stretch>
            <a:fillRect/>
          </a:stretch>
        </p:blipFill>
        <p:spPr bwMode="auto">
          <a:xfrm>
            <a:off x="898525" y="1493838"/>
            <a:ext cx="7346950" cy="4602162"/>
          </a:xfrm>
          <a:prstGeom prst="rect">
            <a:avLst/>
          </a:prstGeom>
          <a:noFill/>
          <a:ln w="9525">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prstClr val="black"/>
                </a:solidFill>
              </a:rPr>
              <a:t>Percentage of Heroin involved deaths involving drug mixing 1999-2013</a:t>
            </a:r>
            <a:endParaRPr lang="en-US" dirty="0"/>
          </a:p>
        </p:txBody>
      </p:sp>
      <p:pic>
        <p:nvPicPr>
          <p:cNvPr id="40961" name="Picture 1"/>
          <p:cNvPicPr>
            <a:picLocks noChangeAspect="1" noChangeArrowheads="1"/>
          </p:cNvPicPr>
          <p:nvPr/>
        </p:nvPicPr>
        <p:blipFill>
          <a:blip r:embed="rId3" cstate="print"/>
          <a:srcRect/>
          <a:stretch>
            <a:fillRect/>
          </a:stretch>
        </p:blipFill>
        <p:spPr bwMode="auto">
          <a:xfrm>
            <a:off x="898525" y="1454150"/>
            <a:ext cx="7346950" cy="4718050"/>
          </a:xfrm>
          <a:prstGeom prst="rect">
            <a:avLst/>
          </a:prstGeom>
          <a:noFill/>
          <a:ln w="9525">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cstate="print"/>
          <a:srcRect/>
          <a:stretch>
            <a:fillRect/>
          </a:stretch>
        </p:blipFill>
        <p:spPr bwMode="auto">
          <a:xfrm>
            <a:off x="898525" y="1128713"/>
            <a:ext cx="7346950" cy="4602162"/>
          </a:xfrm>
          <a:prstGeom prst="rect">
            <a:avLst/>
          </a:prstGeom>
          <a:noFill/>
          <a:ln w="9525">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cstate="print"/>
          <a:srcRect/>
          <a:stretch>
            <a:fillRect/>
          </a:stretch>
        </p:blipFill>
        <p:spPr bwMode="auto">
          <a:xfrm>
            <a:off x="457200" y="533400"/>
            <a:ext cx="4144963" cy="2773363"/>
          </a:xfrm>
          <a:prstGeom prst="rect">
            <a:avLst/>
          </a:prstGeom>
          <a:noFill/>
          <a:ln w="9525">
            <a:miter lim="800000"/>
            <a:headEnd/>
            <a:tailEnd/>
          </a:ln>
          <a:effectLst/>
        </p:spPr>
      </p:pic>
      <p:pic>
        <p:nvPicPr>
          <p:cNvPr id="41988" name="Picture 4"/>
          <p:cNvPicPr>
            <a:picLocks noChangeAspect="1" noChangeArrowheads="1"/>
          </p:cNvPicPr>
          <p:nvPr/>
        </p:nvPicPr>
        <p:blipFill>
          <a:blip r:embed="rId4" cstate="print"/>
          <a:srcRect/>
          <a:stretch>
            <a:fillRect/>
          </a:stretch>
        </p:blipFill>
        <p:spPr bwMode="auto">
          <a:xfrm>
            <a:off x="4572000" y="533400"/>
            <a:ext cx="4144963" cy="2773363"/>
          </a:xfrm>
          <a:prstGeom prst="rect">
            <a:avLst/>
          </a:prstGeom>
          <a:noFill/>
          <a:ln w="9525">
            <a:miter lim="800000"/>
            <a:headEnd/>
            <a:tailEnd/>
          </a:ln>
          <a:effectLst/>
        </p:spPr>
      </p:pic>
      <p:pic>
        <p:nvPicPr>
          <p:cNvPr id="41990" name="Picture 6"/>
          <p:cNvPicPr>
            <a:picLocks noChangeAspect="1" noChangeArrowheads="1"/>
          </p:cNvPicPr>
          <p:nvPr/>
        </p:nvPicPr>
        <p:blipFill>
          <a:blip r:embed="rId5" cstate="print"/>
          <a:srcRect/>
          <a:stretch>
            <a:fillRect/>
          </a:stretch>
        </p:blipFill>
        <p:spPr bwMode="auto">
          <a:xfrm>
            <a:off x="4572000" y="3276600"/>
            <a:ext cx="4144963" cy="2768600"/>
          </a:xfrm>
          <a:prstGeom prst="rect">
            <a:avLst/>
          </a:prstGeom>
          <a:noFill/>
          <a:ln w="9525">
            <a:miter lim="800000"/>
            <a:headEnd/>
            <a:tailEnd/>
          </a:ln>
          <a:effectLst/>
        </p:spPr>
      </p:pic>
      <p:pic>
        <p:nvPicPr>
          <p:cNvPr id="41991" name="Picture 7"/>
          <p:cNvPicPr>
            <a:picLocks noChangeAspect="1" noChangeArrowheads="1"/>
          </p:cNvPicPr>
          <p:nvPr/>
        </p:nvPicPr>
        <p:blipFill>
          <a:blip r:embed="rId6" cstate="print"/>
          <a:srcRect/>
          <a:stretch>
            <a:fillRect/>
          </a:stretch>
        </p:blipFill>
        <p:spPr bwMode="auto">
          <a:xfrm>
            <a:off x="457200" y="3276600"/>
            <a:ext cx="4144963" cy="2773363"/>
          </a:xfrm>
          <a:prstGeom prst="rect">
            <a:avLst/>
          </a:prstGeom>
          <a:noFill/>
          <a:ln w="9525">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the previous data suggest?</a:t>
            </a:r>
            <a:endParaRPr lang="en-US" dirty="0"/>
          </a:p>
        </p:txBody>
      </p:sp>
      <p:sp>
        <p:nvSpPr>
          <p:cNvPr id="3" name="Content Placeholder 2"/>
          <p:cNvSpPr>
            <a:spLocks noGrp="1"/>
          </p:cNvSpPr>
          <p:nvPr>
            <p:ph idx="1"/>
          </p:nvPr>
        </p:nvSpPr>
        <p:spPr/>
        <p:txBody>
          <a:bodyPr/>
          <a:lstStyle/>
          <a:p>
            <a:r>
              <a:rPr lang="en-US" dirty="0" smtClean="0"/>
              <a:t>It is likely that there is a generally increase in severity of Prescription Opioid Use Disorder </a:t>
            </a:r>
          </a:p>
          <a:p>
            <a:r>
              <a:rPr lang="en-US" dirty="0" smtClean="0"/>
              <a:t>It is also likely that people with Prescription Opioid Use Disorder are using bigger doses and/or more frequently</a:t>
            </a:r>
          </a:p>
          <a:p>
            <a:r>
              <a:rPr lang="en-US" dirty="0" smtClean="0"/>
              <a:t>There is a probable increase in the severity of PO withdrawal and tolerance due to consumption of large doses</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p:cNvPicPr>
            <a:picLocks noChangeAspect="1" noChangeArrowheads="1"/>
          </p:cNvPicPr>
          <p:nvPr/>
        </p:nvPicPr>
        <p:blipFill>
          <a:blip r:embed="rId3" cstate="print"/>
          <a:srcRect/>
          <a:stretch>
            <a:fillRect/>
          </a:stretch>
        </p:blipFill>
        <p:spPr bwMode="auto">
          <a:xfrm>
            <a:off x="4572000" y="355600"/>
            <a:ext cx="4144963" cy="2768600"/>
          </a:xfrm>
          <a:prstGeom prst="rect">
            <a:avLst/>
          </a:prstGeom>
          <a:noFill/>
          <a:ln w="9525">
            <a:miter lim="800000"/>
            <a:headEnd/>
            <a:tailEnd/>
          </a:ln>
          <a:effectLst/>
        </p:spPr>
      </p:pic>
      <p:pic>
        <p:nvPicPr>
          <p:cNvPr id="45058" name="Picture 2"/>
          <p:cNvPicPr>
            <a:picLocks noChangeAspect="1" noChangeArrowheads="1"/>
          </p:cNvPicPr>
          <p:nvPr/>
        </p:nvPicPr>
        <p:blipFill>
          <a:blip r:embed="rId4" cstate="print"/>
          <a:srcRect/>
          <a:stretch>
            <a:fillRect/>
          </a:stretch>
        </p:blipFill>
        <p:spPr bwMode="auto">
          <a:xfrm>
            <a:off x="457200" y="3124200"/>
            <a:ext cx="4144963" cy="2768600"/>
          </a:xfrm>
          <a:prstGeom prst="rect">
            <a:avLst/>
          </a:prstGeom>
          <a:noFill/>
          <a:ln w="9525">
            <a:miter lim="800000"/>
            <a:headEnd/>
            <a:tailEnd/>
          </a:ln>
          <a:effectLst/>
        </p:spPr>
      </p:pic>
      <p:pic>
        <p:nvPicPr>
          <p:cNvPr id="45059" name="Picture 3"/>
          <p:cNvPicPr>
            <a:picLocks noChangeAspect="1" noChangeArrowheads="1"/>
          </p:cNvPicPr>
          <p:nvPr/>
        </p:nvPicPr>
        <p:blipFill>
          <a:blip r:embed="rId5" cstate="print"/>
          <a:srcRect/>
          <a:stretch>
            <a:fillRect/>
          </a:stretch>
        </p:blipFill>
        <p:spPr bwMode="auto">
          <a:xfrm>
            <a:off x="4572000" y="3124200"/>
            <a:ext cx="4144963" cy="2768600"/>
          </a:xfrm>
          <a:prstGeom prst="rect">
            <a:avLst/>
          </a:prstGeom>
          <a:noFill/>
          <a:ln w="9525">
            <a:miter lim="800000"/>
            <a:headEnd/>
            <a:tailEnd/>
          </a:ln>
          <a:effectLst/>
        </p:spPr>
      </p:pic>
      <p:sp>
        <p:nvSpPr>
          <p:cNvPr id="7" name="TextBox 6"/>
          <p:cNvSpPr txBox="1"/>
          <p:nvPr/>
        </p:nvSpPr>
        <p:spPr>
          <a:xfrm>
            <a:off x="381000" y="381000"/>
            <a:ext cx="4114800" cy="2677656"/>
          </a:xfrm>
          <a:prstGeom prst="rect">
            <a:avLst/>
          </a:prstGeom>
          <a:noFill/>
        </p:spPr>
        <p:txBody>
          <a:bodyPr wrap="square" rtlCol="0">
            <a:spAutoFit/>
          </a:bodyPr>
          <a:lstStyle/>
          <a:p>
            <a:r>
              <a:rPr lang="en-US" sz="2400" b="1" dirty="0" smtClean="0"/>
              <a:t>Heroin is now making its way into many suburban and rural areas where naïve users have no clue about safe use practices and no access to harm reduction services--with devastating results (T40.0, 1)</a:t>
            </a:r>
            <a:endParaRPr lang="en-US" sz="24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Heroin poisoning used to primarily affect an older population</a:t>
            </a:r>
            <a:endParaRPr lang="en-US" dirty="0"/>
          </a:p>
        </p:txBody>
      </p:sp>
      <p:pic>
        <p:nvPicPr>
          <p:cNvPr id="63491" name="Picture 3"/>
          <p:cNvPicPr>
            <a:picLocks noChangeAspect="1" noChangeArrowheads="1"/>
          </p:cNvPicPr>
          <p:nvPr/>
        </p:nvPicPr>
        <p:blipFill>
          <a:blip r:embed="rId3" cstate="print"/>
          <a:srcRect/>
          <a:stretch>
            <a:fillRect/>
          </a:stretch>
        </p:blipFill>
        <p:spPr bwMode="auto">
          <a:xfrm>
            <a:off x="898525" y="1570038"/>
            <a:ext cx="7346950" cy="4602162"/>
          </a:xfrm>
          <a:prstGeom prst="rect">
            <a:avLst/>
          </a:prstGeom>
          <a:noFill/>
          <a:ln w="9525">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cdn.meme.am/images/300x/1121079.jpg"/>
          <p:cNvPicPr>
            <a:picLocks noChangeAspect="1" noChangeArrowheads="1"/>
          </p:cNvPicPr>
          <p:nvPr/>
        </p:nvPicPr>
        <p:blipFill>
          <a:blip r:embed="rId2" cstate="print"/>
          <a:srcRect/>
          <a:stretch>
            <a:fillRect/>
          </a:stretch>
        </p:blipFill>
        <p:spPr bwMode="auto">
          <a:xfrm>
            <a:off x="533400" y="762000"/>
            <a:ext cx="3752272" cy="4953000"/>
          </a:xfrm>
          <a:prstGeom prst="rect">
            <a:avLst/>
          </a:prstGeom>
          <a:noFill/>
        </p:spPr>
      </p:pic>
      <p:sp>
        <p:nvSpPr>
          <p:cNvPr id="5" name="TextBox 4"/>
          <p:cNvSpPr txBox="1"/>
          <p:nvPr/>
        </p:nvSpPr>
        <p:spPr>
          <a:xfrm>
            <a:off x="4419600" y="762000"/>
            <a:ext cx="4114800" cy="4832092"/>
          </a:xfrm>
          <a:prstGeom prst="rect">
            <a:avLst/>
          </a:prstGeom>
          <a:noFill/>
        </p:spPr>
        <p:txBody>
          <a:bodyPr wrap="square" rtlCol="0">
            <a:spAutoFit/>
          </a:bodyPr>
          <a:lstStyle/>
          <a:p>
            <a:r>
              <a:rPr lang="en-US" sz="4400" dirty="0" smtClean="0"/>
              <a:t>For every complex problem there is an answer that is clear, simple, and wrong.</a:t>
            </a:r>
          </a:p>
          <a:p>
            <a:r>
              <a:rPr lang="en-US" sz="4400" dirty="0" smtClean="0"/>
              <a:t>--H. L. Mencken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1477962"/>
          </a:xfrm>
        </p:spPr>
        <p:txBody>
          <a:bodyPr>
            <a:noAutofit/>
          </a:bodyPr>
          <a:lstStyle/>
          <a:p>
            <a:r>
              <a:rPr lang="en-US" sz="3600" dirty="0" smtClean="0"/>
              <a:t>In big cities heroin poisoning still mainly affects an older population, but not in suburban, small town or rural areas</a:t>
            </a:r>
            <a:endParaRPr lang="en-US" sz="3600" dirty="0"/>
          </a:p>
        </p:txBody>
      </p:sp>
      <p:pic>
        <p:nvPicPr>
          <p:cNvPr id="64513" name="Picture 1"/>
          <p:cNvPicPr>
            <a:picLocks noChangeAspect="1" noChangeArrowheads="1"/>
          </p:cNvPicPr>
          <p:nvPr/>
        </p:nvPicPr>
        <p:blipFill>
          <a:blip r:embed="rId3" cstate="print"/>
          <a:srcRect/>
          <a:stretch>
            <a:fillRect/>
          </a:stretch>
        </p:blipFill>
        <p:spPr bwMode="auto">
          <a:xfrm>
            <a:off x="898525" y="1951038"/>
            <a:ext cx="7346950" cy="4144962"/>
          </a:xfrm>
          <a:prstGeom prst="rect">
            <a:avLst/>
          </a:prstGeom>
          <a:noFill/>
          <a:ln w="9525">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hasn’t anyone talked about the drug mixing problem before?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Actually they have</a:t>
            </a:r>
          </a:p>
          <a:p>
            <a:r>
              <a:rPr lang="en-US" dirty="0" smtClean="0"/>
              <a:t>As early as 1973 </a:t>
            </a:r>
            <a:r>
              <a:rPr lang="en-US" dirty="0" err="1" smtClean="0"/>
              <a:t>Brecher</a:t>
            </a:r>
            <a:r>
              <a:rPr lang="en-US" dirty="0" smtClean="0"/>
              <a:t> pointed out that most so-called heroin overdoses are polydrug poisonings</a:t>
            </a:r>
          </a:p>
          <a:p>
            <a:r>
              <a:rPr lang="en-US" dirty="0" smtClean="0"/>
              <a:t>The NYC Dept </a:t>
            </a:r>
            <a:r>
              <a:rPr lang="en-US" smtClean="0"/>
              <a:t>of Health </a:t>
            </a:r>
            <a:r>
              <a:rPr lang="en-US" dirty="0" smtClean="0"/>
              <a:t>has published several reports stating over 90% of NYC opioid deaths are due to drug mixing</a:t>
            </a:r>
          </a:p>
          <a:p>
            <a:r>
              <a:rPr lang="en-US" dirty="0" smtClean="0"/>
              <a:t>Jones et al. (2013) and a couple of other researchers have published scholarly articles on the topic</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a:bodyPr>
          <a:lstStyle/>
          <a:p>
            <a:r>
              <a:rPr lang="en-US" sz="3600" dirty="0" smtClean="0"/>
              <a:t>But the media remains totally clueless about the polydrug poisoning epidemic</a:t>
            </a:r>
            <a:endParaRPr lang="en-US" sz="3600" dirty="0"/>
          </a:p>
        </p:txBody>
      </p:sp>
      <p:pic>
        <p:nvPicPr>
          <p:cNvPr id="50178" name="Picture 2" descr="https://i.warosu.org/data/tg/img/0380/42/1423868469991.jpg"/>
          <p:cNvPicPr>
            <a:picLocks noChangeAspect="1" noChangeArrowheads="1"/>
          </p:cNvPicPr>
          <p:nvPr/>
        </p:nvPicPr>
        <p:blipFill>
          <a:blip r:embed="rId2" cstate="print"/>
          <a:srcRect/>
          <a:stretch>
            <a:fillRect/>
          </a:stretch>
        </p:blipFill>
        <p:spPr bwMode="auto">
          <a:xfrm>
            <a:off x="990600" y="1752600"/>
            <a:ext cx="6934200" cy="4500927"/>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r>
              <a:rPr lang="en-US" dirty="0" smtClean="0"/>
              <a:t>Are non medical users of prescription opioids on the rise?—No</a:t>
            </a:r>
          </a:p>
          <a:p>
            <a:r>
              <a:rPr lang="en-US" dirty="0" smtClean="0"/>
              <a:t>Are some prescription opioid users taking much bigger doses whether they mix or not?--Probably yes</a:t>
            </a:r>
          </a:p>
          <a:p>
            <a:r>
              <a:rPr lang="en-US" dirty="0" smtClean="0"/>
              <a:t>Is heroin use on the rise?—Yes</a:t>
            </a:r>
          </a:p>
          <a:p>
            <a:r>
              <a:rPr lang="en-US" dirty="0" smtClean="0"/>
              <a:t>Are the numbers of young, inexperienced, and non-urban heroin users increasing?—Yes</a:t>
            </a:r>
          </a:p>
          <a:p>
            <a:r>
              <a:rPr lang="en-US" dirty="0" smtClean="0"/>
              <a:t>Is the percentage of users who mix drugs on the rise?--?????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Heroin Purity Myth</a:t>
            </a:r>
            <a:endParaRPr lang="en-US" dirty="0"/>
          </a:p>
        </p:txBody>
      </p:sp>
      <p:sp>
        <p:nvSpPr>
          <p:cNvPr id="4" name="TextBox 3"/>
          <p:cNvSpPr txBox="1"/>
          <p:nvPr/>
        </p:nvSpPr>
        <p:spPr>
          <a:xfrm>
            <a:off x="3352800" y="1219200"/>
            <a:ext cx="4953000" cy="4524315"/>
          </a:xfrm>
          <a:prstGeom prst="rect">
            <a:avLst/>
          </a:prstGeom>
          <a:noFill/>
        </p:spPr>
        <p:txBody>
          <a:bodyPr wrap="square" rtlCol="0">
            <a:spAutoFit/>
          </a:bodyPr>
          <a:lstStyle/>
          <a:p>
            <a:r>
              <a:rPr lang="en-US" sz="3200" dirty="0" smtClean="0"/>
              <a:t>In a story in the New York Post about the death of Philip Seymour Hoffmann, New York City DEA agent John Hunt blames killer heroin and says that the heroin in New York City today is many times stronger than it was 20 years ago.</a:t>
            </a:r>
          </a:p>
        </p:txBody>
      </p:sp>
      <p:pic>
        <p:nvPicPr>
          <p:cNvPr id="47106" name="Picture 2" descr="http://images.askmen.com/galleries/men/philip-seymour-hoffman/pictures/philip-seymour-hoffman-picture-2.jpg"/>
          <p:cNvPicPr>
            <a:picLocks noChangeAspect="1" noChangeArrowheads="1"/>
          </p:cNvPicPr>
          <p:nvPr/>
        </p:nvPicPr>
        <p:blipFill>
          <a:blip r:embed="rId2" cstate="print"/>
          <a:srcRect/>
          <a:stretch>
            <a:fillRect/>
          </a:stretch>
        </p:blipFill>
        <p:spPr bwMode="auto">
          <a:xfrm>
            <a:off x="221446" y="1600200"/>
            <a:ext cx="3055154" cy="3981451"/>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52800"/>
            <a:ext cx="8229600" cy="2773363"/>
          </a:xfrm>
        </p:spPr>
        <p:txBody>
          <a:bodyPr>
            <a:normAutofit/>
          </a:bodyPr>
          <a:lstStyle/>
          <a:p>
            <a:r>
              <a:rPr lang="en-US" dirty="0" smtClean="0"/>
              <a:t>“New York City Heroin Weaker Than 20 Years Ago!” is not a great </a:t>
            </a:r>
            <a:r>
              <a:rPr lang="en-US" dirty="0" err="1" smtClean="0"/>
              <a:t>soundbite</a:t>
            </a:r>
            <a:endParaRPr lang="en-US" dirty="0" smtClean="0"/>
          </a:p>
          <a:p>
            <a:r>
              <a:rPr lang="en-US" dirty="0" smtClean="0"/>
              <a:t>Hoffman actually died of a drug cocktail involving Heroin, Cocaine, Benzos, and Amphetamine—not “</a:t>
            </a:r>
            <a:r>
              <a:rPr lang="en-US" smtClean="0"/>
              <a:t>KILLER HEROIN”</a:t>
            </a:r>
            <a:endParaRPr lang="en-US" dirty="0" smtClean="0"/>
          </a:p>
          <a:p>
            <a:endParaRPr lang="en-US" dirty="0"/>
          </a:p>
        </p:txBody>
      </p:sp>
      <p:graphicFrame>
        <p:nvGraphicFramePr>
          <p:cNvPr id="46082" name="Object 2"/>
          <p:cNvGraphicFramePr>
            <a:graphicFrameLocks noChangeAspect="1"/>
          </p:cNvGraphicFramePr>
          <p:nvPr/>
        </p:nvGraphicFramePr>
        <p:xfrm>
          <a:off x="441325" y="579437"/>
          <a:ext cx="8261350" cy="2773363"/>
        </p:xfrm>
        <a:graphic>
          <a:graphicData uri="http://schemas.openxmlformats.org/presentationml/2006/ole">
            <p:oleObj spid="_x0000_s46082" r:id="rId4" imgW="8260796" imgH="2773920" progId="">
              <p:embed/>
            </p:oleObj>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Heroin purity nationally (source DEA)</a:t>
            </a:r>
            <a:endParaRPr lang="en-US" dirty="0"/>
          </a:p>
        </p:txBody>
      </p:sp>
      <p:pic>
        <p:nvPicPr>
          <p:cNvPr id="87042" name="Picture 2" descr="C:\Users\pork\Pictures\heroin purity nationwide.PNG"/>
          <p:cNvPicPr>
            <a:picLocks noChangeAspect="1" noChangeArrowheads="1"/>
          </p:cNvPicPr>
          <p:nvPr/>
        </p:nvPicPr>
        <p:blipFill>
          <a:blip r:embed="rId3" cstate="print"/>
          <a:srcRect/>
          <a:stretch>
            <a:fillRect/>
          </a:stretch>
        </p:blipFill>
        <p:spPr bwMode="auto">
          <a:xfrm>
            <a:off x="541323" y="1752600"/>
            <a:ext cx="7993077" cy="4203594"/>
          </a:xfrm>
          <a:prstGeom prst="rect">
            <a:avLst/>
          </a:prstGeom>
          <a:noFill/>
        </p:spPr>
      </p:pic>
      <p:sp>
        <p:nvSpPr>
          <p:cNvPr id="5" name="TextBox 4"/>
          <p:cNvSpPr txBox="1"/>
          <p:nvPr/>
        </p:nvSpPr>
        <p:spPr>
          <a:xfrm>
            <a:off x="533400" y="1828800"/>
            <a:ext cx="8001000" cy="677108"/>
          </a:xfrm>
          <a:prstGeom prst="rect">
            <a:avLst/>
          </a:prstGeom>
          <a:solidFill>
            <a:schemeClr val="tx2"/>
          </a:solidFill>
        </p:spPr>
        <p:txBody>
          <a:bodyPr wrap="square" tIns="182880" bIns="182880" rtlCol="0">
            <a:spAutoFit/>
          </a:bodyPr>
          <a:lstStyle/>
          <a:p>
            <a:pPr algn="ctr"/>
            <a:r>
              <a:rPr lang="en-US" sz="2000" b="1" dirty="0" smtClean="0">
                <a:solidFill>
                  <a:schemeClr val="bg1"/>
                </a:solidFill>
              </a:rPr>
              <a:t>Retail-level Average Purity of Heroin in the United States, 1981 to 2012</a:t>
            </a:r>
            <a:endParaRPr lang="en-US" sz="2000" b="1"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safest heroin is pure heroin</a:t>
            </a:r>
            <a:endParaRPr lang="en-US" dirty="0"/>
          </a:p>
        </p:txBody>
      </p:sp>
      <p:sp>
        <p:nvSpPr>
          <p:cNvPr id="3" name="Content Placeholder 2"/>
          <p:cNvSpPr>
            <a:spLocks noGrp="1"/>
          </p:cNvSpPr>
          <p:nvPr>
            <p:ph idx="1"/>
          </p:nvPr>
        </p:nvSpPr>
        <p:spPr/>
        <p:txBody>
          <a:bodyPr/>
          <a:lstStyle/>
          <a:p>
            <a:r>
              <a:rPr lang="en-US" dirty="0" smtClean="0"/>
              <a:t>Uncertain heroin purity is a HUGE problem because it makes it impossible to measure your dose accurately. But the safest heroin is 100% pharmaceutically pure heroin because then you can measure your dose accurately. There have been zero fatalities at the Swiss heroin maintenance treatment program which uses 100% pure heroin.</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Heroin purity in 2011 ranged from a low of 3.9% in Seattle, San Francisco, and Houston to a high of 63.6% in Philadelphia </a:t>
            </a:r>
            <a:endParaRPr lang="en-US" sz="2400" dirty="0"/>
          </a:p>
        </p:txBody>
      </p:sp>
      <p:pic>
        <p:nvPicPr>
          <p:cNvPr id="82946" name="Picture 2" descr="C:\Users\pork\Pictures\heroin purity 2011.PNG"/>
          <p:cNvPicPr>
            <a:picLocks noChangeAspect="1" noChangeArrowheads="1"/>
          </p:cNvPicPr>
          <p:nvPr/>
        </p:nvPicPr>
        <p:blipFill>
          <a:blip r:embed="rId3" cstate="print"/>
          <a:srcRect/>
          <a:stretch>
            <a:fillRect/>
          </a:stretch>
        </p:blipFill>
        <p:spPr bwMode="auto">
          <a:xfrm>
            <a:off x="457201" y="1447800"/>
            <a:ext cx="8239832" cy="453707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Hypotheses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Prescription Opioid involved deaths are up because of people using much larger doses than before whether they mix or not</a:t>
            </a:r>
          </a:p>
          <a:p>
            <a:pPr marL="514350" indent="-514350">
              <a:buFont typeface="+mj-lt"/>
              <a:buAutoNum type="arabicPeriod"/>
            </a:pPr>
            <a:r>
              <a:rPr lang="en-US" dirty="0" smtClean="0"/>
              <a:t>Heroin involved deaths are up because of inexperienced users switching from Prescription Opioids to Heroin who are unaware of the difference in Therapeutic Index</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coursesite.uhcl.edu/HSH/Whitec/ximages/cartoons/SheilaBroflovsky.png"/>
          <p:cNvPicPr>
            <a:picLocks noChangeAspect="1" noChangeArrowheads="1"/>
          </p:cNvPicPr>
          <p:nvPr/>
        </p:nvPicPr>
        <p:blipFill>
          <a:blip r:embed="rId2" cstate="print"/>
          <a:srcRect l="10483" t="13889" r="22126"/>
          <a:stretch>
            <a:fillRect/>
          </a:stretch>
        </p:blipFill>
        <p:spPr bwMode="auto">
          <a:xfrm>
            <a:off x="609599" y="1371600"/>
            <a:ext cx="3578087" cy="4724400"/>
          </a:xfrm>
          <a:prstGeom prst="rect">
            <a:avLst/>
          </a:prstGeom>
          <a:noFill/>
        </p:spPr>
      </p:pic>
      <p:sp>
        <p:nvSpPr>
          <p:cNvPr id="5" name="Rounded Rectangular Callout 4"/>
          <p:cNvSpPr/>
          <p:nvPr/>
        </p:nvSpPr>
        <p:spPr>
          <a:xfrm>
            <a:off x="4495800" y="1447800"/>
            <a:ext cx="4267200" cy="4191000"/>
          </a:xfrm>
          <a:prstGeom prst="wedgeRoundRectCallout">
            <a:avLst>
              <a:gd name="adj1" fmla="val -76451"/>
              <a:gd name="adj2" fmla="val -8894"/>
              <a:gd name="adj3" fmla="val 16667"/>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 name="TextBox 5"/>
          <p:cNvSpPr txBox="1"/>
          <p:nvPr/>
        </p:nvSpPr>
        <p:spPr>
          <a:xfrm>
            <a:off x="4953000" y="1600200"/>
            <a:ext cx="3352800" cy="3693319"/>
          </a:xfrm>
          <a:prstGeom prst="rect">
            <a:avLst/>
          </a:prstGeom>
          <a:noFill/>
        </p:spPr>
        <p:txBody>
          <a:bodyPr wrap="square" rtlCol="0">
            <a:spAutoFit/>
          </a:bodyPr>
          <a:lstStyle/>
          <a:p>
            <a:r>
              <a:rPr lang="en-US" sz="5400" b="1" dirty="0" smtClean="0">
                <a:latin typeface="Comic Sans MS" pitchFamily="66" charset="0"/>
              </a:rPr>
              <a:t>BLAME</a:t>
            </a:r>
          </a:p>
          <a:p>
            <a:r>
              <a:rPr lang="en-US" sz="5400" b="1" dirty="0" smtClean="0">
                <a:latin typeface="Comic Sans MS" pitchFamily="66" charset="0"/>
              </a:rPr>
              <a:t>HEROIN!</a:t>
            </a:r>
          </a:p>
          <a:p>
            <a:endParaRPr lang="en-US" b="1" dirty="0" smtClean="0">
              <a:latin typeface="Comic Sans MS" pitchFamily="66" charset="0"/>
            </a:endParaRPr>
          </a:p>
          <a:p>
            <a:r>
              <a:rPr lang="en-US" sz="5400" b="1" dirty="0" smtClean="0">
                <a:latin typeface="Comic Sans MS" pitchFamily="66" charset="0"/>
              </a:rPr>
              <a:t>BLAME</a:t>
            </a:r>
          </a:p>
          <a:p>
            <a:r>
              <a:rPr lang="en-US" sz="5400" b="1" dirty="0" smtClean="0">
                <a:latin typeface="Comic Sans MS" pitchFamily="66" charset="0"/>
              </a:rPr>
              <a:t>HEROIN!</a:t>
            </a:r>
            <a:endParaRPr lang="en-US" sz="5400" b="1" dirty="0">
              <a:latin typeface="Comic Sans MS" pitchFamily="66" charset="0"/>
            </a:endParaRPr>
          </a:p>
        </p:txBody>
      </p:sp>
      <p:sp>
        <p:nvSpPr>
          <p:cNvPr id="7" name="TextBox 6"/>
          <p:cNvSpPr txBox="1"/>
          <p:nvPr/>
        </p:nvSpPr>
        <p:spPr>
          <a:xfrm>
            <a:off x="838200" y="457200"/>
            <a:ext cx="7696200" cy="830997"/>
          </a:xfrm>
          <a:prstGeom prst="rect">
            <a:avLst/>
          </a:prstGeom>
          <a:noFill/>
        </p:spPr>
        <p:txBody>
          <a:bodyPr wrap="square" rtlCol="0">
            <a:spAutoFit/>
          </a:bodyPr>
          <a:lstStyle/>
          <a:p>
            <a:pPr algn="ctr"/>
            <a:r>
              <a:rPr lang="en-US" sz="4800" b="1" dirty="0" smtClean="0"/>
              <a:t>For the media the answer is:</a:t>
            </a:r>
            <a:endParaRPr lang="en-US" sz="48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Utah study (Oct 2008 – Oct 2009)</a:t>
            </a:r>
            <a:endParaRPr lang="en-US" dirty="0"/>
          </a:p>
        </p:txBody>
      </p:sp>
      <p:pic>
        <p:nvPicPr>
          <p:cNvPr id="65540" name="Picture 4"/>
          <p:cNvPicPr>
            <a:picLocks noChangeAspect="1" noChangeArrowheads="1"/>
          </p:cNvPicPr>
          <p:nvPr/>
        </p:nvPicPr>
        <p:blipFill>
          <a:blip r:embed="rId3" cstate="print"/>
          <a:srcRect/>
          <a:stretch>
            <a:fillRect/>
          </a:stretch>
        </p:blipFill>
        <p:spPr bwMode="auto">
          <a:xfrm>
            <a:off x="914400" y="1295400"/>
            <a:ext cx="7346950" cy="4602163"/>
          </a:xfrm>
          <a:prstGeom prst="rect">
            <a:avLst/>
          </a:prstGeom>
          <a:noFill/>
          <a:ln w="9525">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Utah Study</a:t>
            </a:r>
            <a:endParaRPr lang="en-US" dirty="0"/>
          </a:p>
        </p:txBody>
      </p:sp>
      <p:pic>
        <p:nvPicPr>
          <p:cNvPr id="79876" name="Picture 4"/>
          <p:cNvPicPr>
            <a:picLocks noChangeAspect="1" noChangeArrowheads="1"/>
          </p:cNvPicPr>
          <p:nvPr/>
        </p:nvPicPr>
        <p:blipFill>
          <a:blip r:embed="rId3" cstate="print"/>
          <a:srcRect/>
          <a:stretch>
            <a:fillRect/>
          </a:stretch>
        </p:blipFill>
        <p:spPr bwMode="auto">
          <a:xfrm>
            <a:off x="898525" y="1346200"/>
            <a:ext cx="7346950" cy="4597400"/>
          </a:xfrm>
          <a:prstGeom prst="rect">
            <a:avLst/>
          </a:prstGeom>
          <a:noFill/>
          <a:ln w="9525">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Utah study</a:t>
            </a:r>
            <a:endParaRPr lang="en-US" dirty="0"/>
          </a:p>
        </p:txBody>
      </p:sp>
      <p:pic>
        <p:nvPicPr>
          <p:cNvPr id="80901" name="Picture 5"/>
          <p:cNvPicPr>
            <a:picLocks noChangeAspect="1" noChangeArrowheads="1"/>
          </p:cNvPicPr>
          <p:nvPr/>
        </p:nvPicPr>
        <p:blipFill>
          <a:blip r:embed="rId4" cstate="print"/>
          <a:srcRect/>
          <a:stretch>
            <a:fillRect/>
          </a:stretch>
        </p:blipFill>
        <p:spPr bwMode="auto">
          <a:xfrm>
            <a:off x="4495800" y="1341438"/>
            <a:ext cx="4144963" cy="4602162"/>
          </a:xfrm>
          <a:prstGeom prst="rect">
            <a:avLst/>
          </a:prstGeom>
          <a:noFill/>
          <a:ln w="9525">
            <a:miter lim="800000"/>
            <a:headEnd/>
            <a:tailEnd/>
          </a:ln>
          <a:effectLst/>
        </p:spPr>
      </p:pic>
      <p:graphicFrame>
        <p:nvGraphicFramePr>
          <p:cNvPr id="80902" name="Object 6"/>
          <p:cNvGraphicFramePr>
            <a:graphicFrameLocks noChangeAspect="1"/>
          </p:cNvGraphicFramePr>
          <p:nvPr/>
        </p:nvGraphicFramePr>
        <p:xfrm>
          <a:off x="350837" y="1341438"/>
          <a:ext cx="4144963" cy="4602162"/>
        </p:xfrm>
        <a:graphic>
          <a:graphicData uri="http://schemas.openxmlformats.org/presentationml/2006/ole">
            <p:oleObj spid="_x0000_s80902" r:id="rId5" imgW="4145639" imgH="4602879" progId="">
              <p:embed/>
            </p:oleObj>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Utah PO involved deaths Nov 1, 2008 – Oct 31, 2009</a:t>
            </a:r>
            <a:endParaRPr lang="en-US" dirty="0"/>
          </a:p>
        </p:txBody>
      </p:sp>
      <p:pic>
        <p:nvPicPr>
          <p:cNvPr id="81923" name="Picture 3"/>
          <p:cNvPicPr>
            <a:picLocks noChangeAspect="1" noChangeArrowheads="1"/>
          </p:cNvPicPr>
          <p:nvPr/>
        </p:nvPicPr>
        <p:blipFill>
          <a:blip r:embed="rId3" cstate="print"/>
          <a:srcRect/>
          <a:stretch>
            <a:fillRect/>
          </a:stretch>
        </p:blipFill>
        <p:spPr bwMode="auto">
          <a:xfrm>
            <a:off x="898525" y="1570038"/>
            <a:ext cx="7346950" cy="4602162"/>
          </a:xfrm>
          <a:prstGeom prst="rect">
            <a:avLst/>
          </a:prstGeom>
          <a:noFill/>
          <a:ln w="9525">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There is NOT a simple correlation between PO use disorder and PO involved death by age</a:t>
            </a:r>
            <a:endParaRPr lang="en-US" sz="3200" dirty="0"/>
          </a:p>
        </p:txBody>
      </p:sp>
      <p:pic>
        <p:nvPicPr>
          <p:cNvPr id="66562" name="Picture 2"/>
          <p:cNvPicPr>
            <a:picLocks noChangeAspect="1" noChangeArrowheads="1"/>
          </p:cNvPicPr>
          <p:nvPr/>
        </p:nvPicPr>
        <p:blipFill>
          <a:blip r:embed="rId3" cstate="print"/>
          <a:srcRect/>
          <a:stretch>
            <a:fillRect/>
          </a:stretch>
        </p:blipFill>
        <p:spPr bwMode="auto">
          <a:xfrm>
            <a:off x="898525" y="1570038"/>
            <a:ext cx="7346950" cy="4602162"/>
          </a:xfrm>
          <a:prstGeom prst="rect">
            <a:avLst/>
          </a:prstGeom>
          <a:noFill/>
          <a:ln w="9525">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octane opioid prescribing</a:t>
            </a:r>
            <a:endParaRPr lang="en-US" dirty="0"/>
          </a:p>
        </p:txBody>
      </p:sp>
      <p:pic>
        <p:nvPicPr>
          <p:cNvPr id="77826" name="Picture 2" descr="C:\Users\pork\Pictures\high dose opioid prescriptions.PNG"/>
          <p:cNvPicPr>
            <a:picLocks noChangeAspect="1" noChangeArrowheads="1"/>
          </p:cNvPicPr>
          <p:nvPr/>
        </p:nvPicPr>
        <p:blipFill>
          <a:blip r:embed="rId3" cstate="print"/>
          <a:srcRect/>
          <a:stretch>
            <a:fillRect/>
          </a:stretch>
        </p:blipFill>
        <p:spPr bwMode="auto">
          <a:xfrm>
            <a:off x="1524000" y="1399310"/>
            <a:ext cx="6451600" cy="477289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Corresponds almost exactly with high </a:t>
            </a:r>
            <a:r>
              <a:rPr lang="en-US" smtClean="0"/>
              <a:t>death rates</a:t>
            </a:r>
            <a:endParaRPr lang="en-US"/>
          </a:p>
        </p:txBody>
      </p:sp>
      <p:pic>
        <p:nvPicPr>
          <p:cNvPr id="76802" name="Picture 2"/>
          <p:cNvPicPr>
            <a:picLocks noChangeAspect="1" noChangeArrowheads="1"/>
          </p:cNvPicPr>
          <p:nvPr/>
        </p:nvPicPr>
        <p:blipFill>
          <a:blip r:embed="rId3" cstate="print"/>
          <a:srcRect/>
          <a:stretch>
            <a:fillRect/>
          </a:stretch>
        </p:blipFill>
        <p:spPr bwMode="auto">
          <a:xfrm>
            <a:off x="898525" y="1570038"/>
            <a:ext cx="7346950" cy="4602162"/>
          </a:xfrm>
          <a:prstGeom prst="rect">
            <a:avLst/>
          </a:prstGeom>
          <a:noFill/>
          <a:ln w="9525">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994" name="Object 2"/>
          <p:cNvGraphicFramePr>
            <a:graphicFrameLocks noChangeAspect="1"/>
          </p:cNvGraphicFramePr>
          <p:nvPr/>
        </p:nvGraphicFramePr>
        <p:xfrm>
          <a:off x="898525" y="914400"/>
          <a:ext cx="7346950" cy="4602162"/>
        </p:xfrm>
        <a:graphic>
          <a:graphicData uri="http://schemas.openxmlformats.org/presentationml/2006/ole">
            <p:oleObj spid="_x0000_s84994" r:id="rId4" imgW="7346317" imgH="4602879" progId="">
              <p:embed/>
            </p:oleObj>
          </a:graphicData>
        </a:graphic>
      </p:graphicFrame>
      <p:sp>
        <p:nvSpPr>
          <p:cNvPr id="5" name="TextBox 4"/>
          <p:cNvSpPr txBox="1"/>
          <p:nvPr/>
        </p:nvSpPr>
        <p:spPr>
          <a:xfrm>
            <a:off x="609600" y="5791200"/>
            <a:ext cx="7924800" cy="369332"/>
          </a:xfrm>
          <a:prstGeom prst="rect">
            <a:avLst/>
          </a:prstGeom>
          <a:noFill/>
        </p:spPr>
        <p:txBody>
          <a:bodyPr wrap="square" rtlCol="0">
            <a:spAutoFit/>
          </a:bodyPr>
          <a:lstStyle/>
          <a:p>
            <a:r>
              <a:rPr lang="en-US" dirty="0" err="1" smtClean="0"/>
              <a:t>UCD</a:t>
            </a:r>
            <a:r>
              <a:rPr lang="en-US" dirty="0" smtClean="0"/>
              <a:t> codes x40-44 (accidental), x60-64 (suicide), x85 (homicide), y10-14 (unknown) </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18" name="Object 2"/>
          <p:cNvGraphicFramePr>
            <a:graphicFrameLocks noChangeAspect="1"/>
          </p:cNvGraphicFramePr>
          <p:nvPr/>
        </p:nvGraphicFramePr>
        <p:xfrm>
          <a:off x="898525" y="990600"/>
          <a:ext cx="7346950" cy="4602162"/>
        </p:xfrm>
        <a:graphic>
          <a:graphicData uri="http://schemas.openxmlformats.org/presentationml/2006/ole">
            <p:oleObj spid="_x0000_s86018" r:id="rId4" imgW="7346317" imgH="4602879" progId="">
              <p:embed/>
            </p:oleObj>
          </a:graphicData>
        </a:graphic>
      </p:graphicFrame>
      <p:sp>
        <p:nvSpPr>
          <p:cNvPr id="5" name="TextBox 4"/>
          <p:cNvSpPr txBox="1"/>
          <p:nvPr/>
        </p:nvSpPr>
        <p:spPr>
          <a:xfrm>
            <a:off x="609600" y="5791200"/>
            <a:ext cx="7924800" cy="369332"/>
          </a:xfrm>
          <a:prstGeom prst="rect">
            <a:avLst/>
          </a:prstGeom>
          <a:noFill/>
        </p:spPr>
        <p:txBody>
          <a:bodyPr wrap="square" rtlCol="0">
            <a:spAutoFit/>
          </a:bodyPr>
          <a:lstStyle/>
          <a:p>
            <a:r>
              <a:rPr lang="en-US" dirty="0" err="1" smtClean="0"/>
              <a:t>UCD</a:t>
            </a:r>
            <a:r>
              <a:rPr lang="en-US" dirty="0" smtClean="0"/>
              <a:t> codes x40-44 (accidental), x60-64 (suicide), x85 (homicide), y10-14 (unknown) </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prevent polydrug poisoning</a:t>
            </a:r>
            <a:endParaRPr lang="en-US" dirty="0"/>
          </a:p>
        </p:txBody>
      </p:sp>
      <p:sp>
        <p:nvSpPr>
          <p:cNvPr id="3" name="Content Placeholder 2"/>
          <p:cNvSpPr>
            <a:spLocks noGrp="1"/>
          </p:cNvSpPr>
          <p:nvPr>
            <p:ph idx="1"/>
          </p:nvPr>
        </p:nvSpPr>
        <p:spPr/>
        <p:txBody>
          <a:bodyPr>
            <a:normAutofit lnSpcReduction="10000"/>
          </a:bodyPr>
          <a:lstStyle/>
          <a:p>
            <a:r>
              <a:rPr lang="en-US" dirty="0" smtClean="0"/>
              <a:t>We need a comprehensive drug poisoning prevention program</a:t>
            </a:r>
          </a:p>
          <a:p>
            <a:r>
              <a:rPr lang="en-US" dirty="0" smtClean="0"/>
              <a:t>We need to start removing the word "overdose" from our vocabulary</a:t>
            </a:r>
          </a:p>
          <a:p>
            <a:r>
              <a:rPr lang="en-US" dirty="0" smtClean="0"/>
              <a:t>We need a media blitz to talk about polydrug poisoning</a:t>
            </a:r>
          </a:p>
          <a:p>
            <a:r>
              <a:rPr lang="en-US" dirty="0" smtClean="0"/>
              <a:t>Naloxone—works even with opioid cocktails</a:t>
            </a:r>
          </a:p>
          <a:p>
            <a:r>
              <a:rPr lang="en-US" dirty="0" smtClean="0"/>
              <a:t>Safe use education for young and non urban folks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Opioid involved deaths USA 2013 (23,153 total)</a:t>
            </a:r>
            <a:endParaRPr lang="en-US" dirty="0"/>
          </a:p>
        </p:txBody>
      </p:sp>
      <p:pic>
        <p:nvPicPr>
          <p:cNvPr id="1030" name="Picture 6"/>
          <p:cNvPicPr>
            <a:picLocks noChangeAspect="1" noChangeArrowheads="1"/>
          </p:cNvPicPr>
          <p:nvPr/>
        </p:nvPicPr>
        <p:blipFill>
          <a:blip r:embed="rId3" cstate="print"/>
          <a:srcRect/>
          <a:stretch>
            <a:fillRect/>
          </a:stretch>
        </p:blipFill>
        <p:spPr bwMode="auto">
          <a:xfrm>
            <a:off x="898525" y="1570038"/>
            <a:ext cx="7346950" cy="4602162"/>
          </a:xfrm>
          <a:prstGeom prst="rect">
            <a:avLst/>
          </a:prstGeom>
          <a:noFill/>
          <a:ln w="9525">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p:txBody>
          <a:bodyPr/>
          <a:lstStyle/>
          <a:p>
            <a:r>
              <a:rPr lang="en-US" dirty="0" smtClean="0"/>
              <a:t>Teach about synergy</a:t>
            </a:r>
          </a:p>
          <a:p>
            <a:r>
              <a:rPr lang="en-US" dirty="0" smtClean="0"/>
              <a:t>Education about reduced tolerance</a:t>
            </a:r>
          </a:p>
          <a:p>
            <a:r>
              <a:rPr lang="en-US" dirty="0" smtClean="0"/>
              <a:t>Maintenance!</a:t>
            </a:r>
          </a:p>
          <a:p>
            <a:r>
              <a:rPr lang="en-US" dirty="0" smtClean="0"/>
              <a:t>Not just methadone, but maintenance with heroin, </a:t>
            </a:r>
            <a:r>
              <a:rPr lang="en-US" dirty="0" err="1" smtClean="0"/>
              <a:t>oxycontin</a:t>
            </a:r>
            <a:r>
              <a:rPr lang="en-US" dirty="0" smtClean="0"/>
              <a:t>, etc., too</a:t>
            </a:r>
          </a:p>
          <a:p>
            <a:r>
              <a:rPr lang="en-US" dirty="0" smtClean="0"/>
              <a:t>Accurate information in the press and schools</a:t>
            </a:r>
          </a:p>
          <a:p>
            <a:r>
              <a:rPr lang="en-US" dirty="0" smtClean="0"/>
              <a:t>Better prescribing practices</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20762"/>
          </a:xfrm>
          <a:noFill/>
        </p:spPr>
        <p:txBody>
          <a:bodyPr/>
          <a:lstStyle/>
          <a:p>
            <a:r>
              <a:rPr lang="en-US"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Famous Drug Mixing Deaths</a:t>
            </a:r>
            <a:endParaRPr lang="en-US"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p:txBody>
      </p:sp>
      <p:pic>
        <p:nvPicPr>
          <p:cNvPr id="53250" name="Picture 2" descr="http://www.rockabillyhall.com/hankpage4.jpg"/>
          <p:cNvPicPr>
            <a:picLocks noChangeAspect="1" noChangeArrowheads="1"/>
          </p:cNvPicPr>
          <p:nvPr/>
        </p:nvPicPr>
        <p:blipFill>
          <a:blip r:embed="rId2" cstate="print"/>
          <a:srcRect/>
          <a:stretch>
            <a:fillRect/>
          </a:stretch>
        </p:blipFill>
        <p:spPr bwMode="auto">
          <a:xfrm>
            <a:off x="381001" y="1234440"/>
            <a:ext cx="2835797" cy="4480560"/>
          </a:xfrm>
          <a:prstGeom prst="rect">
            <a:avLst/>
          </a:prstGeom>
          <a:noFill/>
        </p:spPr>
      </p:pic>
      <p:sp>
        <p:nvSpPr>
          <p:cNvPr id="5" name="TextBox 4"/>
          <p:cNvSpPr txBox="1"/>
          <p:nvPr/>
        </p:nvSpPr>
        <p:spPr>
          <a:xfrm>
            <a:off x="533400" y="4239161"/>
            <a:ext cx="2514600" cy="1323439"/>
          </a:xfrm>
          <a:prstGeom prst="rect">
            <a:avLst/>
          </a:prstGeom>
          <a:solidFill>
            <a:schemeClr val="bg1"/>
          </a:solidFill>
        </p:spPr>
        <p:txBody>
          <a:bodyPr wrap="square" rtlCol="0">
            <a:spAutoFit/>
          </a:bodyPr>
          <a:lstStyle/>
          <a:p>
            <a:pPr algn="ctr"/>
            <a:r>
              <a:rPr lang="en-US" sz="2000" dirty="0" smtClean="0">
                <a:latin typeface="Arial Black" pitchFamily="34" charset="0"/>
              </a:rPr>
              <a:t>Hank Williams</a:t>
            </a:r>
          </a:p>
          <a:p>
            <a:pPr algn="ctr"/>
            <a:r>
              <a:rPr lang="en-US" sz="2000" dirty="0" smtClean="0">
                <a:latin typeface="Arial Black" pitchFamily="34" charset="0"/>
              </a:rPr>
              <a:t>Alcohol</a:t>
            </a:r>
          </a:p>
          <a:p>
            <a:pPr algn="ctr"/>
            <a:r>
              <a:rPr lang="en-US" sz="2000" dirty="0" smtClean="0">
                <a:latin typeface="Arial Black" pitchFamily="34" charset="0"/>
              </a:rPr>
              <a:t>Morphine</a:t>
            </a:r>
          </a:p>
          <a:p>
            <a:pPr algn="ctr"/>
            <a:r>
              <a:rPr lang="en-US" sz="2000" dirty="0" smtClean="0">
                <a:latin typeface="Arial Black" pitchFamily="34" charset="0"/>
              </a:rPr>
              <a:t>Chloral hydrate</a:t>
            </a:r>
          </a:p>
        </p:txBody>
      </p:sp>
      <p:pic>
        <p:nvPicPr>
          <p:cNvPr id="53252" name="Picture 4" descr="http://images.classicalite.com/data/images/full/3766/singer-mary-bridget-davies-on-channeling-janis-joplin.jpg"/>
          <p:cNvPicPr>
            <a:picLocks noChangeAspect="1" noChangeArrowheads="1"/>
          </p:cNvPicPr>
          <p:nvPr/>
        </p:nvPicPr>
        <p:blipFill>
          <a:blip r:embed="rId3" cstate="print"/>
          <a:srcRect l="33603" r="28917"/>
          <a:stretch>
            <a:fillRect/>
          </a:stretch>
        </p:blipFill>
        <p:spPr bwMode="auto">
          <a:xfrm>
            <a:off x="3148282" y="1234440"/>
            <a:ext cx="2871518" cy="4480560"/>
          </a:xfrm>
          <a:prstGeom prst="rect">
            <a:avLst/>
          </a:prstGeom>
          <a:noFill/>
        </p:spPr>
      </p:pic>
      <p:sp>
        <p:nvSpPr>
          <p:cNvPr id="7" name="TextBox 6"/>
          <p:cNvSpPr txBox="1"/>
          <p:nvPr/>
        </p:nvSpPr>
        <p:spPr>
          <a:xfrm>
            <a:off x="3352800" y="4114800"/>
            <a:ext cx="2438400" cy="1200329"/>
          </a:xfrm>
          <a:prstGeom prst="rect">
            <a:avLst/>
          </a:prstGeom>
          <a:solidFill>
            <a:schemeClr val="bg1"/>
          </a:solidFill>
        </p:spPr>
        <p:txBody>
          <a:bodyPr wrap="square" rtlCol="0">
            <a:spAutoFit/>
          </a:bodyPr>
          <a:lstStyle/>
          <a:p>
            <a:pPr algn="ctr"/>
            <a:r>
              <a:rPr lang="en-US" sz="2400" dirty="0" smtClean="0">
                <a:latin typeface="Arial Black" pitchFamily="34" charset="0"/>
              </a:rPr>
              <a:t>Janis Joplin</a:t>
            </a:r>
          </a:p>
          <a:p>
            <a:pPr algn="ctr"/>
            <a:r>
              <a:rPr lang="en-US" sz="2400" dirty="0" smtClean="0">
                <a:latin typeface="Arial Black" pitchFamily="34" charset="0"/>
              </a:rPr>
              <a:t>Heroin</a:t>
            </a:r>
          </a:p>
          <a:p>
            <a:pPr algn="ctr"/>
            <a:r>
              <a:rPr lang="en-US" sz="2400" dirty="0" smtClean="0">
                <a:latin typeface="Arial Black" pitchFamily="34" charset="0"/>
              </a:rPr>
              <a:t>Alcohol</a:t>
            </a:r>
          </a:p>
        </p:txBody>
      </p:sp>
      <p:pic>
        <p:nvPicPr>
          <p:cNvPr id="53254" name="Picture 6" descr="http://www.threemoviebuffs.com/assets/images/review_images/bluesbrothers2.jpg"/>
          <p:cNvPicPr>
            <a:picLocks noChangeAspect="1" noChangeArrowheads="1"/>
          </p:cNvPicPr>
          <p:nvPr/>
        </p:nvPicPr>
        <p:blipFill>
          <a:blip r:embed="rId4" cstate="print"/>
          <a:srcRect l="16000" r="39692" b="18287"/>
          <a:stretch>
            <a:fillRect/>
          </a:stretch>
        </p:blipFill>
        <p:spPr bwMode="auto">
          <a:xfrm>
            <a:off x="6019800" y="1219200"/>
            <a:ext cx="2601616" cy="4480560"/>
          </a:xfrm>
          <a:prstGeom prst="rect">
            <a:avLst/>
          </a:prstGeom>
          <a:noFill/>
        </p:spPr>
      </p:pic>
      <p:sp>
        <p:nvSpPr>
          <p:cNvPr id="9" name="TextBox 8"/>
          <p:cNvSpPr txBox="1"/>
          <p:nvPr/>
        </p:nvSpPr>
        <p:spPr>
          <a:xfrm>
            <a:off x="6096000" y="4267200"/>
            <a:ext cx="2438400" cy="1200329"/>
          </a:xfrm>
          <a:prstGeom prst="rect">
            <a:avLst/>
          </a:prstGeom>
          <a:solidFill>
            <a:schemeClr val="bg1"/>
          </a:solidFill>
        </p:spPr>
        <p:txBody>
          <a:bodyPr wrap="square" rtlCol="0">
            <a:spAutoFit/>
          </a:bodyPr>
          <a:lstStyle/>
          <a:p>
            <a:pPr algn="ctr"/>
            <a:r>
              <a:rPr lang="en-US" sz="2400" dirty="0" smtClean="0">
                <a:latin typeface="Arial Black" pitchFamily="34" charset="0"/>
              </a:rPr>
              <a:t>John </a:t>
            </a:r>
            <a:r>
              <a:rPr lang="en-US" sz="2400" dirty="0" err="1" smtClean="0">
                <a:latin typeface="Arial Black" pitchFamily="34" charset="0"/>
              </a:rPr>
              <a:t>Belushi</a:t>
            </a:r>
            <a:endParaRPr lang="en-US" sz="2400" dirty="0" smtClean="0">
              <a:latin typeface="Arial Black" pitchFamily="34" charset="0"/>
            </a:endParaRPr>
          </a:p>
          <a:p>
            <a:pPr algn="ctr"/>
            <a:r>
              <a:rPr lang="en-US" sz="2400" dirty="0" smtClean="0">
                <a:latin typeface="Arial Black" pitchFamily="34" charset="0"/>
              </a:rPr>
              <a:t>Heroin</a:t>
            </a:r>
          </a:p>
          <a:p>
            <a:pPr algn="ctr"/>
            <a:r>
              <a:rPr lang="en-US" sz="2400" dirty="0" smtClean="0">
                <a:latin typeface="Arial Black" pitchFamily="34" charset="0"/>
              </a:rPr>
              <a:t>Cocaine</a:t>
            </a:r>
            <a:endParaRPr lang="en-US" sz="2400" dirty="0">
              <a:latin typeface="Arial Black"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4278" name="Picture 6" descr="https://upload.wikimedia.org/wikipedia/commons/f/f5/Philip_Seymour_Hoffman_2011.jpg"/>
          <p:cNvPicPr>
            <a:picLocks noChangeAspect="1" noChangeArrowheads="1"/>
          </p:cNvPicPr>
          <p:nvPr/>
        </p:nvPicPr>
        <p:blipFill>
          <a:blip r:embed="rId2" cstate="print"/>
          <a:srcRect l="11565"/>
          <a:stretch>
            <a:fillRect/>
          </a:stretch>
        </p:blipFill>
        <p:spPr bwMode="auto">
          <a:xfrm>
            <a:off x="6019800" y="472440"/>
            <a:ext cx="2667000" cy="4023360"/>
          </a:xfrm>
          <a:prstGeom prst="rect">
            <a:avLst/>
          </a:prstGeom>
          <a:noFill/>
        </p:spPr>
      </p:pic>
      <p:pic>
        <p:nvPicPr>
          <p:cNvPr id="54274" name="Picture 2" descr="http://ia.media-imdb.com/images/M/MV5BMTUzMzI2ODMxNl5BMl5BanBnXkFtZTcwNDA2MjMyMw@@._V1_UX214_CR0,0,214,317_AL_.jpg"/>
          <p:cNvPicPr>
            <a:picLocks noChangeAspect="1" noChangeArrowheads="1"/>
          </p:cNvPicPr>
          <p:nvPr/>
        </p:nvPicPr>
        <p:blipFill>
          <a:blip r:embed="rId3" cstate="print"/>
          <a:srcRect/>
          <a:stretch>
            <a:fillRect/>
          </a:stretch>
        </p:blipFill>
        <p:spPr bwMode="auto">
          <a:xfrm>
            <a:off x="321626" y="457200"/>
            <a:ext cx="2726374" cy="4038600"/>
          </a:xfrm>
          <a:prstGeom prst="rect">
            <a:avLst/>
          </a:prstGeom>
          <a:noFill/>
        </p:spPr>
      </p:pic>
      <p:sp>
        <p:nvSpPr>
          <p:cNvPr id="5" name="TextBox 4"/>
          <p:cNvSpPr txBox="1"/>
          <p:nvPr/>
        </p:nvSpPr>
        <p:spPr>
          <a:xfrm>
            <a:off x="304800" y="3840540"/>
            <a:ext cx="2743200" cy="1569660"/>
          </a:xfrm>
          <a:prstGeom prst="rect">
            <a:avLst/>
          </a:prstGeom>
          <a:solidFill>
            <a:schemeClr val="bg1"/>
          </a:solidFill>
        </p:spPr>
        <p:txBody>
          <a:bodyPr wrap="square" rtlCol="0">
            <a:spAutoFit/>
          </a:bodyPr>
          <a:lstStyle/>
          <a:p>
            <a:pPr algn="ctr"/>
            <a:r>
              <a:rPr lang="en-US" sz="2400" dirty="0" smtClean="0">
                <a:latin typeface="Arial Black" pitchFamily="34" charset="0"/>
              </a:rPr>
              <a:t>Cory Monteith</a:t>
            </a:r>
          </a:p>
          <a:p>
            <a:pPr algn="ctr"/>
            <a:r>
              <a:rPr lang="en-US" sz="2400" dirty="0" smtClean="0">
                <a:latin typeface="Arial Black" pitchFamily="34" charset="0"/>
              </a:rPr>
              <a:t>Heroin</a:t>
            </a:r>
          </a:p>
          <a:p>
            <a:pPr algn="ctr"/>
            <a:r>
              <a:rPr lang="en-US" sz="2400" dirty="0" smtClean="0">
                <a:latin typeface="Arial Black" pitchFamily="34" charset="0"/>
              </a:rPr>
              <a:t>Alcohol</a:t>
            </a:r>
          </a:p>
          <a:p>
            <a:pPr algn="ctr"/>
            <a:r>
              <a:rPr lang="en-US" sz="2400" dirty="0" smtClean="0">
                <a:latin typeface="Arial Black" pitchFamily="34" charset="0"/>
              </a:rPr>
              <a:t>Codeine</a:t>
            </a:r>
            <a:endParaRPr lang="en-US" sz="2400" dirty="0">
              <a:latin typeface="Arial Black" pitchFamily="34" charset="0"/>
            </a:endParaRPr>
          </a:p>
        </p:txBody>
      </p:sp>
      <p:pic>
        <p:nvPicPr>
          <p:cNvPr id="54276" name="Picture 4" descr="http://www.standard.co.uk/s3/files/styles/story_large/public/thumbnails/image/2012/12/17/13/31amy1.jpg"/>
          <p:cNvPicPr>
            <a:picLocks noChangeAspect="1" noChangeArrowheads="1"/>
          </p:cNvPicPr>
          <p:nvPr/>
        </p:nvPicPr>
        <p:blipFill>
          <a:blip r:embed="rId4" cstate="print"/>
          <a:srcRect l="25230" r="25570"/>
          <a:stretch>
            <a:fillRect/>
          </a:stretch>
        </p:blipFill>
        <p:spPr bwMode="auto">
          <a:xfrm>
            <a:off x="3048000" y="472440"/>
            <a:ext cx="2971800" cy="4023360"/>
          </a:xfrm>
          <a:prstGeom prst="rect">
            <a:avLst/>
          </a:prstGeom>
          <a:noFill/>
        </p:spPr>
      </p:pic>
      <p:sp>
        <p:nvSpPr>
          <p:cNvPr id="7" name="TextBox 6"/>
          <p:cNvSpPr txBox="1"/>
          <p:nvPr/>
        </p:nvSpPr>
        <p:spPr>
          <a:xfrm>
            <a:off x="3200400" y="3733800"/>
            <a:ext cx="2743200" cy="1569660"/>
          </a:xfrm>
          <a:prstGeom prst="rect">
            <a:avLst/>
          </a:prstGeom>
          <a:solidFill>
            <a:schemeClr val="bg1"/>
          </a:solidFill>
        </p:spPr>
        <p:txBody>
          <a:bodyPr wrap="square" rtlCol="0">
            <a:spAutoFit/>
          </a:bodyPr>
          <a:lstStyle/>
          <a:p>
            <a:pPr algn="ctr"/>
            <a:r>
              <a:rPr lang="en-US" sz="2400" dirty="0" smtClean="0">
                <a:latin typeface="Arial Black" pitchFamily="34" charset="0"/>
              </a:rPr>
              <a:t>Amy </a:t>
            </a:r>
            <a:r>
              <a:rPr lang="en-US" sz="2400" dirty="0" err="1" smtClean="0">
                <a:latin typeface="Arial Black" pitchFamily="34" charset="0"/>
              </a:rPr>
              <a:t>Winehouse</a:t>
            </a:r>
            <a:endParaRPr lang="en-US" sz="2400" dirty="0" smtClean="0">
              <a:latin typeface="Arial Black" pitchFamily="34" charset="0"/>
            </a:endParaRPr>
          </a:p>
          <a:p>
            <a:pPr algn="ctr"/>
            <a:r>
              <a:rPr lang="en-US" sz="2400" dirty="0" smtClean="0">
                <a:latin typeface="Arial Black" pitchFamily="34" charset="0"/>
              </a:rPr>
              <a:t>Alcohol</a:t>
            </a:r>
          </a:p>
          <a:p>
            <a:pPr algn="ctr"/>
            <a:r>
              <a:rPr lang="en-US" sz="2400" dirty="0" smtClean="0">
                <a:latin typeface="Arial Black" pitchFamily="34" charset="0"/>
              </a:rPr>
              <a:t>Librium</a:t>
            </a:r>
            <a:endParaRPr lang="en-US" sz="2400" dirty="0">
              <a:latin typeface="Arial Black" pitchFamily="34" charset="0"/>
            </a:endParaRPr>
          </a:p>
        </p:txBody>
      </p:sp>
      <p:sp>
        <p:nvSpPr>
          <p:cNvPr id="9" name="TextBox 8"/>
          <p:cNvSpPr txBox="1"/>
          <p:nvPr/>
        </p:nvSpPr>
        <p:spPr>
          <a:xfrm>
            <a:off x="6096000" y="3581400"/>
            <a:ext cx="2667000" cy="1938992"/>
          </a:xfrm>
          <a:prstGeom prst="rect">
            <a:avLst/>
          </a:prstGeom>
          <a:solidFill>
            <a:schemeClr val="bg1"/>
          </a:solidFill>
        </p:spPr>
        <p:txBody>
          <a:bodyPr wrap="square" rtlCol="0">
            <a:spAutoFit/>
          </a:bodyPr>
          <a:lstStyle/>
          <a:p>
            <a:pPr algn="ctr"/>
            <a:r>
              <a:rPr lang="en-US" sz="2000" dirty="0" smtClean="0">
                <a:latin typeface="Arial Black" pitchFamily="34" charset="0"/>
              </a:rPr>
              <a:t>Philip Seymour Hoffman</a:t>
            </a:r>
          </a:p>
          <a:p>
            <a:pPr algn="ctr"/>
            <a:r>
              <a:rPr lang="en-US" sz="2000" dirty="0" smtClean="0">
                <a:latin typeface="Arial Black" pitchFamily="34" charset="0"/>
              </a:rPr>
              <a:t>Heroin</a:t>
            </a:r>
          </a:p>
          <a:p>
            <a:pPr algn="ctr"/>
            <a:r>
              <a:rPr lang="en-US" sz="2000" dirty="0" smtClean="0">
                <a:latin typeface="Arial Black" pitchFamily="34" charset="0"/>
              </a:rPr>
              <a:t>Cocaine</a:t>
            </a:r>
          </a:p>
          <a:p>
            <a:pPr algn="ctr"/>
            <a:r>
              <a:rPr lang="en-US" sz="2000" dirty="0" smtClean="0">
                <a:latin typeface="Arial Black" pitchFamily="34" charset="0"/>
              </a:rPr>
              <a:t>Benzos</a:t>
            </a:r>
          </a:p>
          <a:p>
            <a:pPr algn="ctr"/>
            <a:r>
              <a:rPr lang="en-US" sz="2000" dirty="0" smtClean="0">
                <a:latin typeface="Arial Black" pitchFamily="34" charset="0"/>
              </a:rPr>
              <a:t>Amphetamine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5302" name="Picture 6" descr="http://assets.nydailynews.com/polopoly_fs/1.92469.1313891916!/img/httpImage/image.jpg_gen/derivatives/gallery_1200/gal-snl-chris-farley-jpg.jpg"/>
          <p:cNvPicPr>
            <a:picLocks noChangeAspect="1" noChangeArrowheads="1"/>
          </p:cNvPicPr>
          <p:nvPr/>
        </p:nvPicPr>
        <p:blipFill>
          <a:blip r:embed="rId2" cstate="print"/>
          <a:srcRect l="5747" r="55508" b="25781"/>
          <a:stretch>
            <a:fillRect/>
          </a:stretch>
        </p:blipFill>
        <p:spPr bwMode="auto">
          <a:xfrm>
            <a:off x="3276600" y="457200"/>
            <a:ext cx="2895600" cy="4343400"/>
          </a:xfrm>
          <a:prstGeom prst="rect">
            <a:avLst/>
          </a:prstGeom>
          <a:noFill/>
        </p:spPr>
      </p:pic>
      <p:pic>
        <p:nvPicPr>
          <p:cNvPr id="55298" name="Picture 2" descr="https://s-media-cache-ak0.pinimg.com/236x/b0/10/b5/b010b5bb28e1591847a4494b4350b953.jpg"/>
          <p:cNvPicPr>
            <a:picLocks noChangeAspect="1" noChangeArrowheads="1"/>
          </p:cNvPicPr>
          <p:nvPr/>
        </p:nvPicPr>
        <p:blipFill>
          <a:blip r:embed="rId3" cstate="print"/>
          <a:srcRect/>
          <a:stretch>
            <a:fillRect/>
          </a:stretch>
        </p:blipFill>
        <p:spPr bwMode="auto">
          <a:xfrm>
            <a:off x="304799" y="457200"/>
            <a:ext cx="2972013" cy="4495800"/>
          </a:xfrm>
          <a:prstGeom prst="rect">
            <a:avLst/>
          </a:prstGeom>
          <a:noFill/>
        </p:spPr>
      </p:pic>
      <p:sp>
        <p:nvSpPr>
          <p:cNvPr id="5" name="TextBox 4"/>
          <p:cNvSpPr txBox="1"/>
          <p:nvPr/>
        </p:nvSpPr>
        <p:spPr>
          <a:xfrm>
            <a:off x="304800" y="3886200"/>
            <a:ext cx="2971800" cy="2062103"/>
          </a:xfrm>
          <a:prstGeom prst="rect">
            <a:avLst/>
          </a:prstGeom>
          <a:solidFill>
            <a:schemeClr val="bg1"/>
          </a:solidFill>
        </p:spPr>
        <p:txBody>
          <a:bodyPr wrap="square" rtlCol="0">
            <a:spAutoFit/>
          </a:bodyPr>
          <a:lstStyle/>
          <a:p>
            <a:pPr algn="ctr"/>
            <a:r>
              <a:rPr lang="en-US" sz="3200" b="1" dirty="0" smtClean="0"/>
              <a:t>River Phoenix</a:t>
            </a:r>
          </a:p>
          <a:p>
            <a:pPr algn="ctr"/>
            <a:r>
              <a:rPr lang="en-US" sz="3200" b="1" dirty="0" smtClean="0"/>
              <a:t>Heroin</a:t>
            </a:r>
          </a:p>
          <a:p>
            <a:pPr algn="ctr"/>
            <a:r>
              <a:rPr lang="en-US" sz="3200" b="1" dirty="0" smtClean="0"/>
              <a:t>Cocaine</a:t>
            </a:r>
          </a:p>
          <a:p>
            <a:pPr algn="ctr"/>
            <a:r>
              <a:rPr lang="en-US" sz="3200" b="1" dirty="0" smtClean="0"/>
              <a:t>Benzos</a:t>
            </a:r>
            <a:endParaRPr lang="en-US" sz="3200" b="1" dirty="0"/>
          </a:p>
        </p:txBody>
      </p:sp>
      <p:pic>
        <p:nvPicPr>
          <p:cNvPr id="55300" name="Picture 4" descr="http://ia.media-imdb.com/images/M/MV5BMTI2NTY0NzA4MF5BMl5BanBnXkFtZTYwMjE1MDE0._V1_UX214_CR0,0,214,317_AL_.jpg"/>
          <p:cNvPicPr>
            <a:picLocks noChangeAspect="1" noChangeArrowheads="1"/>
          </p:cNvPicPr>
          <p:nvPr/>
        </p:nvPicPr>
        <p:blipFill>
          <a:blip r:embed="rId4" cstate="print"/>
          <a:srcRect/>
          <a:stretch>
            <a:fillRect/>
          </a:stretch>
        </p:blipFill>
        <p:spPr bwMode="auto">
          <a:xfrm>
            <a:off x="6108646" y="457199"/>
            <a:ext cx="2654354" cy="3931920"/>
          </a:xfrm>
          <a:prstGeom prst="rect">
            <a:avLst/>
          </a:prstGeom>
          <a:noFill/>
        </p:spPr>
      </p:pic>
      <p:sp>
        <p:nvSpPr>
          <p:cNvPr id="7" name="TextBox 6"/>
          <p:cNvSpPr txBox="1"/>
          <p:nvPr/>
        </p:nvSpPr>
        <p:spPr>
          <a:xfrm>
            <a:off x="6096000" y="3962400"/>
            <a:ext cx="2667000" cy="2062103"/>
          </a:xfrm>
          <a:prstGeom prst="rect">
            <a:avLst/>
          </a:prstGeom>
          <a:solidFill>
            <a:schemeClr val="bg1"/>
          </a:solidFill>
        </p:spPr>
        <p:txBody>
          <a:bodyPr wrap="square" rtlCol="0">
            <a:spAutoFit/>
          </a:bodyPr>
          <a:lstStyle/>
          <a:p>
            <a:pPr algn="ctr"/>
            <a:r>
              <a:rPr lang="en-US" sz="3200" b="1" dirty="0" smtClean="0"/>
              <a:t>Heath Ledger</a:t>
            </a:r>
          </a:p>
          <a:p>
            <a:pPr algn="ctr"/>
            <a:r>
              <a:rPr lang="en-US" sz="3200" b="1" dirty="0" smtClean="0"/>
              <a:t>Prescription opioids</a:t>
            </a:r>
          </a:p>
          <a:p>
            <a:pPr algn="ctr"/>
            <a:r>
              <a:rPr lang="en-US" sz="3200" b="1" dirty="0" smtClean="0"/>
              <a:t>Benzos</a:t>
            </a:r>
            <a:endParaRPr lang="en-US" sz="3200" b="1" dirty="0"/>
          </a:p>
        </p:txBody>
      </p:sp>
      <p:sp>
        <p:nvSpPr>
          <p:cNvPr id="9" name="TextBox 8"/>
          <p:cNvSpPr txBox="1"/>
          <p:nvPr/>
        </p:nvSpPr>
        <p:spPr>
          <a:xfrm>
            <a:off x="3352800" y="4038600"/>
            <a:ext cx="2651760" cy="1938992"/>
          </a:xfrm>
          <a:prstGeom prst="rect">
            <a:avLst/>
          </a:prstGeom>
          <a:solidFill>
            <a:schemeClr val="bg1"/>
          </a:solidFill>
        </p:spPr>
        <p:txBody>
          <a:bodyPr wrap="square" rtlCol="0">
            <a:spAutoFit/>
          </a:bodyPr>
          <a:lstStyle/>
          <a:p>
            <a:pPr algn="ctr"/>
            <a:r>
              <a:rPr lang="en-US" sz="4000" b="1" dirty="0" smtClean="0"/>
              <a:t>Chris Farley</a:t>
            </a:r>
          </a:p>
          <a:p>
            <a:pPr algn="ctr"/>
            <a:r>
              <a:rPr lang="en-US" sz="4000" b="1" dirty="0" smtClean="0"/>
              <a:t>Morphine</a:t>
            </a:r>
          </a:p>
          <a:p>
            <a:pPr algn="ctr"/>
            <a:r>
              <a:rPr lang="en-US" sz="4000" b="1" dirty="0" smtClean="0"/>
              <a:t>Cocaine</a:t>
            </a:r>
            <a:endParaRPr lang="en-US" sz="4000"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905000"/>
          </a:xfrm>
        </p:spPr>
        <p:txBody>
          <a:bodyPr>
            <a:noAutofit/>
          </a:bodyPr>
          <a:lstStyle/>
          <a:p>
            <a:r>
              <a:rPr lang="en-US" sz="16600" dirty="0" smtClean="0">
                <a:solidFill>
                  <a:schemeClr val="bg1"/>
                </a:solidFill>
                <a:latin typeface="Arial Black" pitchFamily="34" charset="0"/>
              </a:rPr>
              <a:t>RIP</a:t>
            </a:r>
            <a:endParaRPr lang="en-US" sz="16600" dirty="0">
              <a:solidFill>
                <a:schemeClr val="bg1"/>
              </a:solidFill>
              <a:latin typeface="Arial Black" pitchFamily="34" charset="0"/>
            </a:endParaRPr>
          </a:p>
        </p:txBody>
      </p:sp>
      <p:sp>
        <p:nvSpPr>
          <p:cNvPr id="3" name="Content Placeholder 2"/>
          <p:cNvSpPr>
            <a:spLocks noGrp="1"/>
          </p:cNvSpPr>
          <p:nvPr>
            <p:ph idx="1"/>
          </p:nvPr>
        </p:nvSpPr>
        <p:spPr>
          <a:xfrm>
            <a:off x="457200" y="2819400"/>
            <a:ext cx="8229600" cy="3306763"/>
          </a:xfrm>
        </p:spPr>
        <p:txBody>
          <a:bodyPr/>
          <a:lstStyle/>
          <a:p>
            <a:r>
              <a:rPr lang="en-US" b="1" dirty="0" smtClean="0">
                <a:solidFill>
                  <a:schemeClr val="bg1"/>
                </a:solidFill>
              </a:rPr>
              <a:t>If you are concerned about drug mixing:</a:t>
            </a:r>
          </a:p>
          <a:p>
            <a:r>
              <a:rPr lang="en-US" b="1" dirty="0" smtClean="0">
                <a:solidFill>
                  <a:schemeClr val="bg1"/>
                </a:solidFill>
              </a:rPr>
              <a:t>Join our facebook drug mixing group</a:t>
            </a:r>
          </a:p>
          <a:p>
            <a:r>
              <a:rPr lang="en-US" b="1" dirty="0" smtClean="0">
                <a:solidFill>
                  <a:schemeClr val="bg1"/>
                </a:solidFill>
              </a:rPr>
              <a:t>www.facebook.com/groups/drugmixing</a:t>
            </a:r>
          </a:p>
          <a:p>
            <a:r>
              <a:rPr lang="en-US" b="1" dirty="0" smtClean="0">
                <a:solidFill>
                  <a:schemeClr val="bg1"/>
                </a:solidFill>
              </a:rPr>
              <a:t>Visit our web page</a:t>
            </a:r>
          </a:p>
          <a:p>
            <a:r>
              <a:rPr lang="en-US" b="1" dirty="0" smtClean="0">
                <a:solidFill>
                  <a:schemeClr val="bg1"/>
                </a:solidFill>
              </a:rPr>
              <a:t>http://drugmixing.org</a:t>
            </a:r>
          </a:p>
          <a:p>
            <a:endParaRPr lang="en-US" b="1"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Prescription Opioid deaths involving drug mixing USA 2013</a:t>
            </a:r>
            <a:endParaRPr lang="en-US" dirty="0"/>
          </a:p>
        </p:txBody>
      </p:sp>
      <p:pic>
        <p:nvPicPr>
          <p:cNvPr id="2052" name="Picture 4"/>
          <p:cNvPicPr>
            <a:picLocks noChangeAspect="1" noChangeArrowheads="1"/>
          </p:cNvPicPr>
          <p:nvPr/>
        </p:nvPicPr>
        <p:blipFill>
          <a:blip r:embed="rId3" cstate="print"/>
          <a:srcRect/>
          <a:stretch>
            <a:fillRect/>
          </a:stretch>
        </p:blipFill>
        <p:spPr bwMode="auto">
          <a:xfrm>
            <a:off x="898525" y="1570038"/>
            <a:ext cx="7346950" cy="4602162"/>
          </a:xfrm>
          <a:prstGeom prst="rect">
            <a:avLst/>
          </a:prstGeom>
          <a:noFill/>
          <a:ln w="9525">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Heroin deaths involving drug mixing USA 2013</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898525" y="1600200"/>
            <a:ext cx="7346950" cy="4602163"/>
          </a:xfrm>
          <a:prstGeom prst="rect">
            <a:avLst/>
          </a:prstGeom>
          <a:noFill/>
          <a:ln w="9525">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UNDERCOUNTING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Jones et al. (2013) “Death certificate data have limitations, but they are the sole source for detailed death information at the national level. This analysis is limited by the 25% of death certificates in which the type of drugs involved was not specified, an omission due to lack of toxicological testing or failure to record the results of such tests on the death certificate. Therefore, the numbers reported in this analysis are undercounts. Additionally, the degree to which drugs are specified on death certificates might vary across the United States and therefore differentially undercount types of drugs more common in areas in which death certificates are less complete.”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Percentage of Prescription Opioid deaths involving drug mixing as reported by state 2013</a:t>
            </a:r>
            <a:endParaRPr lang="en-US" sz="3200" dirty="0"/>
          </a:p>
        </p:txBody>
      </p:sp>
      <p:pic>
        <p:nvPicPr>
          <p:cNvPr id="4097" name="Picture 1" descr="C:\Users\pork\Pictures\2013 opioid mixing by state.PNG"/>
          <p:cNvPicPr>
            <a:picLocks noChangeAspect="1" noChangeArrowheads="1"/>
          </p:cNvPicPr>
          <p:nvPr/>
        </p:nvPicPr>
        <p:blipFill>
          <a:blip r:embed="rId3" cstate="print"/>
          <a:srcRect/>
          <a:stretch>
            <a:fillRect/>
          </a:stretch>
        </p:blipFill>
        <p:spPr bwMode="auto">
          <a:xfrm>
            <a:off x="609600" y="1357314"/>
            <a:ext cx="7924800" cy="4305952"/>
          </a:xfrm>
          <a:prstGeom prst="rect">
            <a:avLst/>
          </a:prstGeom>
          <a:noFill/>
        </p:spPr>
      </p:pic>
      <p:pic>
        <p:nvPicPr>
          <p:cNvPr id="4098" name="Picture 2" descr="C:\Users\pork\Pictures\2013 opioid mixing alaska.PNG"/>
          <p:cNvPicPr>
            <a:picLocks noChangeAspect="1" noChangeArrowheads="1"/>
          </p:cNvPicPr>
          <p:nvPr/>
        </p:nvPicPr>
        <p:blipFill>
          <a:blip r:embed="rId4" cstate="print"/>
          <a:srcRect/>
          <a:stretch>
            <a:fillRect/>
          </a:stretch>
        </p:blipFill>
        <p:spPr bwMode="auto">
          <a:xfrm>
            <a:off x="381000" y="4495800"/>
            <a:ext cx="1885950" cy="1644650"/>
          </a:xfrm>
          <a:prstGeom prst="rect">
            <a:avLst/>
          </a:prstGeom>
          <a:noFill/>
        </p:spPr>
      </p:pic>
      <p:pic>
        <p:nvPicPr>
          <p:cNvPr id="4099" name="Picture 3" descr="C:\Users\pork\Pictures\2013 opioid mixing hawaii.PNG"/>
          <p:cNvPicPr>
            <a:picLocks noChangeAspect="1" noChangeArrowheads="1"/>
          </p:cNvPicPr>
          <p:nvPr/>
        </p:nvPicPr>
        <p:blipFill>
          <a:blip r:embed="rId5" cstate="print"/>
          <a:srcRect/>
          <a:stretch>
            <a:fillRect/>
          </a:stretch>
        </p:blipFill>
        <p:spPr bwMode="auto">
          <a:xfrm>
            <a:off x="7239000" y="4572000"/>
            <a:ext cx="965200" cy="768350"/>
          </a:xfrm>
          <a:prstGeom prst="rect">
            <a:avLst/>
          </a:prstGeom>
          <a:noFill/>
        </p:spPr>
      </p:pic>
      <p:sp>
        <p:nvSpPr>
          <p:cNvPr id="7" name="TextBox 6"/>
          <p:cNvSpPr txBox="1"/>
          <p:nvPr/>
        </p:nvSpPr>
        <p:spPr>
          <a:xfrm>
            <a:off x="2362200" y="5410200"/>
            <a:ext cx="6019800" cy="1015663"/>
          </a:xfrm>
          <a:prstGeom prst="rect">
            <a:avLst/>
          </a:prstGeom>
          <a:noFill/>
        </p:spPr>
        <p:txBody>
          <a:bodyPr wrap="square" rtlCol="0">
            <a:spAutoFit/>
          </a:bodyPr>
          <a:lstStyle/>
          <a:p>
            <a:r>
              <a:rPr lang="en-US" sz="2000" dirty="0" smtClean="0"/>
              <a:t>MAX, New Mexico, 99.6%</a:t>
            </a:r>
          </a:p>
          <a:p>
            <a:r>
              <a:rPr lang="en-US" sz="2000" dirty="0" smtClean="0"/>
              <a:t>MIN, North Carolina, 40.6%</a:t>
            </a:r>
          </a:p>
          <a:p>
            <a:r>
              <a:rPr lang="en-US" sz="2000" dirty="0" smtClean="0"/>
              <a:t>States with fewer than 10 deaths are suppressed by CDC</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Percentage of Heroin deaths involving drug mixing as reported by state 2013</a:t>
            </a:r>
            <a:endParaRPr lang="en-US" sz="3600" dirty="0"/>
          </a:p>
        </p:txBody>
      </p:sp>
      <p:pic>
        <p:nvPicPr>
          <p:cNvPr id="29698" name="Picture 2" descr="C:\Users\pork\Pictures\2013 heroin mixing by state.PNG"/>
          <p:cNvPicPr>
            <a:picLocks noChangeAspect="1" noChangeArrowheads="1"/>
          </p:cNvPicPr>
          <p:nvPr/>
        </p:nvPicPr>
        <p:blipFill>
          <a:blip r:embed="rId3" cstate="print"/>
          <a:srcRect/>
          <a:stretch>
            <a:fillRect/>
          </a:stretch>
        </p:blipFill>
        <p:spPr bwMode="auto">
          <a:xfrm>
            <a:off x="609600" y="1447800"/>
            <a:ext cx="8023225" cy="4335775"/>
          </a:xfrm>
          <a:prstGeom prst="rect">
            <a:avLst/>
          </a:prstGeom>
          <a:noFill/>
        </p:spPr>
      </p:pic>
      <p:pic>
        <p:nvPicPr>
          <p:cNvPr id="29699" name="Picture 3" descr="C:\Users\pork\Pictures\2013 heroin mixing alaska.PNG"/>
          <p:cNvPicPr>
            <a:picLocks noChangeAspect="1" noChangeArrowheads="1"/>
          </p:cNvPicPr>
          <p:nvPr/>
        </p:nvPicPr>
        <p:blipFill>
          <a:blip r:embed="rId4" cstate="print"/>
          <a:srcRect/>
          <a:stretch>
            <a:fillRect/>
          </a:stretch>
        </p:blipFill>
        <p:spPr bwMode="auto">
          <a:xfrm>
            <a:off x="457200" y="4708780"/>
            <a:ext cx="1981200" cy="1692019"/>
          </a:xfrm>
          <a:prstGeom prst="rect">
            <a:avLst/>
          </a:prstGeom>
          <a:noFill/>
        </p:spPr>
      </p:pic>
      <p:pic>
        <p:nvPicPr>
          <p:cNvPr id="29700" name="Picture 4" descr="C:\Users\pork\Pictures\2013 heroin mixing hawaii.PNG"/>
          <p:cNvPicPr>
            <a:picLocks noChangeAspect="1" noChangeArrowheads="1"/>
          </p:cNvPicPr>
          <p:nvPr/>
        </p:nvPicPr>
        <p:blipFill>
          <a:blip r:embed="rId5" cstate="print"/>
          <a:srcRect/>
          <a:stretch>
            <a:fillRect/>
          </a:stretch>
        </p:blipFill>
        <p:spPr bwMode="auto">
          <a:xfrm>
            <a:off x="7620000" y="4572000"/>
            <a:ext cx="1041400" cy="685800"/>
          </a:xfrm>
          <a:prstGeom prst="rect">
            <a:avLst/>
          </a:prstGeom>
          <a:noFill/>
        </p:spPr>
      </p:pic>
      <p:sp>
        <p:nvSpPr>
          <p:cNvPr id="7" name="TextBox 6"/>
          <p:cNvSpPr txBox="1"/>
          <p:nvPr/>
        </p:nvSpPr>
        <p:spPr>
          <a:xfrm>
            <a:off x="2362200" y="5410200"/>
            <a:ext cx="6019800" cy="1015663"/>
          </a:xfrm>
          <a:prstGeom prst="rect">
            <a:avLst/>
          </a:prstGeom>
          <a:noFill/>
        </p:spPr>
        <p:txBody>
          <a:bodyPr wrap="square" rtlCol="0">
            <a:spAutoFit/>
          </a:bodyPr>
          <a:lstStyle/>
          <a:p>
            <a:r>
              <a:rPr lang="en-US" sz="2000" dirty="0" smtClean="0"/>
              <a:t>MAX, New Mexico, 98.9%</a:t>
            </a:r>
          </a:p>
          <a:p>
            <a:r>
              <a:rPr lang="en-US" sz="2000" dirty="0" smtClean="0"/>
              <a:t>MIN, Oregon, 36.9%</a:t>
            </a:r>
          </a:p>
          <a:p>
            <a:r>
              <a:rPr lang="en-US" sz="2000" dirty="0" smtClean="0"/>
              <a:t>States with fewer than 10 deaths are suppressed by CDC</a:t>
            </a:r>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26302</TotalTime>
  <Words>1525</Words>
  <Application>Microsoft Office PowerPoint</Application>
  <PresentationFormat>On-screen Show (4:3)</PresentationFormat>
  <Paragraphs>182</Paragraphs>
  <Slides>44</Slides>
  <Notes>28</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44</vt:i4>
      </vt:variant>
    </vt:vector>
  </HeadingPairs>
  <TitlesOfParts>
    <vt:vector size="45" baseType="lpstr">
      <vt:lpstr>Office Theme</vt:lpstr>
      <vt:lpstr>The Polydrug Poisoning Epidemic and the Killer Heroin Meme</vt:lpstr>
      <vt:lpstr>Slide 2</vt:lpstr>
      <vt:lpstr>Slide 3</vt:lpstr>
      <vt:lpstr>Opioid involved deaths USA 2013 (23,153 total)</vt:lpstr>
      <vt:lpstr>Prescription Opioid deaths involving drug mixing USA 2013</vt:lpstr>
      <vt:lpstr>Heroin deaths involving drug mixing USA 2013</vt:lpstr>
      <vt:lpstr>UNDERCOUNTING</vt:lpstr>
      <vt:lpstr>Percentage of Prescription Opioid deaths involving drug mixing as reported by state 2013</vt:lpstr>
      <vt:lpstr>Percentage of Heroin deaths involving drug mixing as reported by state 2013</vt:lpstr>
      <vt:lpstr>Slide 10</vt:lpstr>
      <vt:lpstr>Prescription opioid involved deaths USA 1999-2013</vt:lpstr>
      <vt:lpstr>Heroin involved deaths USA 1999-2013</vt:lpstr>
      <vt:lpstr>Percentage of Prescription Opioid involved deaths involving drug mixing 1999-2013</vt:lpstr>
      <vt:lpstr>Percentage of Heroin involved deaths involving drug mixing 1999-2013</vt:lpstr>
      <vt:lpstr>Slide 15</vt:lpstr>
      <vt:lpstr>Slide 16</vt:lpstr>
      <vt:lpstr>What does the previous data suggest?</vt:lpstr>
      <vt:lpstr>Slide 18</vt:lpstr>
      <vt:lpstr>Heroin poisoning used to primarily affect an older population</vt:lpstr>
      <vt:lpstr>In big cities heroin poisoning still mainly affects an older population, but not in suburban, small town or rural areas</vt:lpstr>
      <vt:lpstr>Why hasn’t anyone talked about the drug mixing problem before?</vt:lpstr>
      <vt:lpstr>But the media remains totally clueless about the polydrug poisoning epidemic</vt:lpstr>
      <vt:lpstr>Slide 23</vt:lpstr>
      <vt:lpstr>The Heroin Purity Myth</vt:lpstr>
      <vt:lpstr>Slide 25</vt:lpstr>
      <vt:lpstr>Heroin purity nationally (source DEA)</vt:lpstr>
      <vt:lpstr>The safest heroin is pure heroin</vt:lpstr>
      <vt:lpstr>Heroin purity in 2011 ranged from a low of 3.9% in Seattle, San Francisco, and Houston to a high of 63.6% in Philadelphia </vt:lpstr>
      <vt:lpstr>Two Hypotheses</vt:lpstr>
      <vt:lpstr>Utah study (Oct 2008 – Oct 2009)</vt:lpstr>
      <vt:lpstr>Utah Study</vt:lpstr>
      <vt:lpstr>Utah study</vt:lpstr>
      <vt:lpstr>Utah PO involved deaths Nov 1, 2008 – Oct 31, 2009</vt:lpstr>
      <vt:lpstr>There is NOT a simple correlation between PO use disorder and PO involved death by age</vt:lpstr>
      <vt:lpstr>High octane opioid prescribing</vt:lpstr>
      <vt:lpstr>Corresponds almost exactly with high death rates</vt:lpstr>
      <vt:lpstr>Slide 37</vt:lpstr>
      <vt:lpstr>Slide 38</vt:lpstr>
      <vt:lpstr>How to prevent polydrug poisoning</vt:lpstr>
      <vt:lpstr>Continued</vt:lpstr>
      <vt:lpstr>Famous Drug Mixing Deaths</vt:lpstr>
      <vt:lpstr>Slide 42</vt:lpstr>
      <vt:lpstr>Slide 43</vt:lpstr>
      <vt:lpstr>RIP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Polydrug Poisoning Epidemic: drug mixing and opioid overdose death</dc:title>
  <dc:creator>Kenneth Anderson</dc:creator>
  <cp:keywords>drug mixing, overdose, opioid, heroin, death</cp:keywords>
  <cp:lastModifiedBy>Kenneth Anderson</cp:lastModifiedBy>
  <cp:revision>1327</cp:revision>
  <dcterms:created xsi:type="dcterms:W3CDTF">2015-09-26T18:05:07Z</dcterms:created>
  <dcterms:modified xsi:type="dcterms:W3CDTF">2015-12-05T03:57:15Z</dcterms:modified>
</cp:coreProperties>
</file>